
<file path=[Content_Types].xml><?xml version="1.0" encoding="utf-8"?>
<Types xmlns="http://schemas.openxmlformats.org/package/2006/content-types">
  <Default Extension="svg" ContentType="image/svg+xml"/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notesMasterIdLst>
    <p:notesMasterId r:id="rId6"/>
  </p:notesMasterIdLst>
  <p:sldIdLst>
    <p:sldId id="256" r:id="rId4"/>
    <p:sldId id="257" r:id="rId5"/>
  </p:sldIdLst>
  <p:sldSz cx="20104100" cy="11309350"/>
  <p:notesSz cx="7559675" cy="10691813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474" y="84"/>
      </p:cViewPr>
      <p:guideLst>
        <p:guide pos="3562" orient="horz"/>
        <p:guide pos="6332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33556B6-D7E9-4A56-8067-55DFE5E3FCBA}" type="datetimeFigureOut">
              <a:rPr lang="ru-RU"/>
              <a:t>13.05.2025</a:t>
            </a:fld>
            <a:endParaRPr lang="ru-RU"/>
          </a:p>
        </p:txBody>
      </p:sp>
      <p:sp>
        <p:nvSpPr>
          <p:cNvPr id="4" name="Образ слайда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154C69E-45BE-40E8-906C-9AE69A8BD746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4154C69E-45BE-40E8-906C-9AE69A8BD746}" type="slidenum">
              <a:rPr lang="ru-RU"/>
              <a:t>1</a:t>
            </a:fld>
            <a:endParaRPr lang="ru-RU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4B17EDA-950E-23D8-A657-37CAA382B83E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57AC3FC4-561E-4EF3-8DDA-E32F9B1CDEE6}" type="slidenum">
              <a:r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 bwMode="auto"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 bwMode="auto">
          <a:xfrm>
            <a:off x="1005120" y="264636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 bwMode="auto">
          <a:xfrm>
            <a:off x="1005120" y="607248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B5D5D7EF-09D4-4519-A4FC-845B86EDB49B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 bwMode="auto"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 bwMode="auto"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 bwMode="auto"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 bwMode="auto">
          <a:xfrm>
            <a:off x="100512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 bwMode="auto">
          <a:xfrm>
            <a:off x="1027620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E107A5AE-FEAD-4EC1-9045-9FD99B533275}" type="slidenum">
              <a:r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 bwMode="auto"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 bwMode="auto">
          <a:xfrm>
            <a:off x="100512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 bwMode="auto">
          <a:xfrm>
            <a:off x="7122600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 bwMode="auto">
          <a:xfrm>
            <a:off x="13240079" y="264636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 bwMode="auto">
          <a:xfrm>
            <a:off x="100512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 bwMode="auto">
          <a:xfrm>
            <a:off x="7122600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 bwMode="auto">
          <a:xfrm>
            <a:off x="13240079" y="6072480"/>
            <a:ext cx="582588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B04D8BE5-0AE0-4387-8237-0C39292384AC}" type="slidenum">
              <a:r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 bwMode="auto"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 bwMode="auto">
          <a:xfrm>
            <a:off x="1005120" y="2646360"/>
            <a:ext cx="1809324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3200" b="0" strike="noStrike" spc="-1">
              <a:latin typeface="XO Orie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DE26D5E4-7595-424A-B366-69FC1DE73B1C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 bwMode="auto">
          <a:xfrm>
            <a:off x="1005120" y="2646360"/>
            <a:ext cx="1809324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491A8546-5C72-4345-A4E4-F4AAD849E5D6}" type="slidenum">
              <a:r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100512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 bwMode="auto">
          <a:xfrm>
            <a:off x="1027620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683964E6-A4F1-49F0-9672-F5C409A750BB}" type="slidenum">
              <a:rPr/>
              <a:t>‹#›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 bwMode="auto"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0820B38C-1646-4225-BE6E-AA0BBD14DDC3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 bwMode="auto">
          <a:xfrm>
            <a:off x="1005120" y="451080"/>
            <a:ext cx="18093240" cy="875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defRPr/>
            </a:pPr>
            <a:endParaRPr lang="ru-RU" sz="3200" b="0" strike="noStrike" spc="-1"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3E8B5485-E2EA-4B20-BCDE-864411580F77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 bwMode="auto"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 bwMode="auto">
          <a:xfrm>
            <a:off x="1027620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 bwMode="auto">
          <a:xfrm>
            <a:off x="100512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56AC85C7-F0BC-464E-ACAE-86531BFCCEA7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 bwMode="auto"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 bwMode="auto">
          <a:xfrm>
            <a:off x="1005120" y="2646360"/>
            <a:ext cx="8829360" cy="655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 bwMode="auto"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 bwMode="auto">
          <a:xfrm>
            <a:off x="10276200" y="607248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7193A881-4C6E-49DA-AF9B-EF71C8AC12B6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 bwMode="auto">
          <a:xfrm>
            <a:off x="1005120" y="451080"/>
            <a:ext cx="18093240" cy="1888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 bwMode="auto">
          <a:xfrm>
            <a:off x="100512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 bwMode="auto">
          <a:xfrm>
            <a:off x="10276200" y="2646360"/>
            <a:ext cx="882936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 bwMode="auto">
          <a:xfrm>
            <a:off x="1005120" y="6072480"/>
            <a:ext cx="18093240" cy="312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8A2F34FB-3112-468F-899D-21D34906F009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 bwMode="auto">
          <a:xfrm>
            <a:off x="6835320" y="10517760"/>
            <a:ext cx="6431400" cy="56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 bwMode="auto">
          <a:xfrm>
            <a:off x="14474880" y="10517760"/>
            <a:ext cx="4622039" cy="56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800" b="0" strike="noStrike" spc="-1">
                <a:solidFill>
                  <a:srgbClr val="B2B2B2"/>
                </a:solidFill>
                <a:latin typeface="Calibri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  <a:defRPr/>
            </a:pPr>
            <a:fld id="{AC83BC15-50EF-404C-988E-EE9AC1CEA19F}" type="slidenum">
              <a:rPr lang="ru-RU" sz="1800" b="0" strike="noStrike" spc="-1">
                <a:solidFill>
                  <a:srgbClr val="B2B2B2"/>
                </a:solidFill>
                <a:latin typeface="Calibri"/>
                <a:ea typeface="DejaVu Sans"/>
              </a:rPr>
              <a:t>‹#›</a:t>
            </a:fld>
            <a:endParaRPr lang="ru-RU" sz="18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1005120" y="10517760"/>
            <a:ext cx="4622039" cy="563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pPr>
              <a:defRPr/>
            </a:pPr>
            <a:r>
              <a:rPr lang="ru-RU" sz="1400" b="0" strike="noStrike" spc="-1">
                <a:latin typeface="Times New Roman"/>
              </a:rPr>
              <a:t>&lt;дата/время&gt;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tel:84742222732" TargetMode="External"/><Relationship Id="rId4" Type="http://schemas.openxmlformats.org/officeDocument/2006/relationships/hyperlink" Target="mailto:kgi@admlr.lipetsk.ru" TargetMode="External"/><Relationship Id="rId5" Type="http://schemas.openxmlformats.org/officeDocument/2006/relationships/hyperlink" Target="http://uizo.ru/zemelnye-uchastki-po-rezultatam-auktsiona-yl/" TargetMode="External"/><Relationship Id="rId6" Type="http://schemas.openxmlformats.org/officeDocument/2006/relationships/image" Target="../media/image1.png"/><Relationship Id="rId7" Type="http://schemas.openxmlformats.org/officeDocument/2006/relationships/image" Target="../media/image2.png"/><Relationship Id="rId8" Type="http://schemas.openxmlformats.org/officeDocument/2006/relationships/image" Target="../media/media1.svg"/><Relationship Id="rId9" Type="http://schemas.openxmlformats.org/officeDocument/2006/relationships/image" Target="../media/image3.png"/><Relationship Id="rId10" Type="http://schemas.openxmlformats.org/officeDocument/2006/relationships/image" Target="../media/media2.svg"/><Relationship Id="rId11" Type="http://schemas.openxmlformats.org/officeDocument/2006/relationships/image" Target="../media/image4.png"/><Relationship Id="rId12" Type="http://schemas.openxmlformats.org/officeDocument/2006/relationships/image" Target="../media/media3.svg"/><Relationship Id="rId13" Type="http://schemas.openxmlformats.org/officeDocument/2006/relationships/image" Target="../media/image5.png"/><Relationship Id="rId14" Type="http://schemas.openxmlformats.org/officeDocument/2006/relationships/image" Target="../media/media4.svg"/><Relationship Id="rId15" Type="http://schemas.openxmlformats.org/officeDocument/2006/relationships/hyperlink" Target="https://backendinvest.admlr.lipetsk.ru/media/Documents/Investment_Development_Agency.pdf" TargetMode="Externa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hyperlink" Target="http://uizo.ru/zemelnye-uchastki-po-rezultatam-auktsiona-yl/" TargetMode="External"/><Relationship Id="rId5" Type="http://schemas.openxmlformats.org/officeDocument/2006/relationships/hyperlink" Target="http://uizo.ru/kontakty/" TargetMode="External"/><Relationship Id="rId6" Type="http://schemas.openxmlformats.org/officeDocument/2006/relationships/hyperlink" Target="tel:84742222732" TargetMode="External"/><Relationship Id="rId7" Type="http://schemas.openxmlformats.org/officeDocument/2006/relationships/hyperlink" Target="mailto:kgi@admlr.lipetsk.ru" TargetMode="External"/><Relationship Id="rId8" Type="http://schemas.openxmlformats.org/officeDocument/2006/relationships/image" Target="../media/image7.png"/><Relationship Id="rId9" Type="http://schemas.openxmlformats.org/officeDocument/2006/relationships/hyperlink" Target="http://uizo.ru/torgi/" TargetMode="External"/><Relationship Id="rId10" Type="http://schemas.openxmlformats.org/officeDocument/2006/relationships/hyperlink" Target="http://investinlipetsk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3" name="Прямоугольник 212"/>
          <p:cNvSpPr/>
          <p:nvPr/>
        </p:nvSpPr>
        <p:spPr bwMode="auto">
          <a:xfrm>
            <a:off x="16647739" y="0"/>
            <a:ext cx="3455330" cy="11309348"/>
          </a:xfrm>
          <a:prstGeom prst="rect">
            <a:avLst/>
          </a:prstGeom>
          <a:solidFill>
            <a:srgbClr val="7A1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4" name="Прямоугольник 223"/>
          <p:cNvSpPr/>
          <p:nvPr/>
        </p:nvSpPr>
        <p:spPr bwMode="auto">
          <a:xfrm>
            <a:off x="0" y="9565099"/>
            <a:ext cx="20266702" cy="1744250"/>
          </a:xfrm>
          <a:prstGeom prst="rect">
            <a:avLst/>
          </a:prstGeom>
          <a:gradFill>
            <a:gsLst>
              <a:gs pos="0">
                <a:srgbClr val="E3E4E6"/>
              </a:gs>
              <a:gs pos="34600">
                <a:srgbClr val="FEFEFE"/>
              </a:gs>
              <a:gs pos="100000">
                <a:srgbClr val="DCDDDF"/>
              </a:gs>
            </a:gsLst>
            <a:lin ang="7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9" name="PlaceHolder 1"/>
          <p:cNvSpPr>
            <a:spLocks noGrp="1"/>
          </p:cNvSpPr>
          <p:nvPr>
            <p:ph type="title"/>
          </p:nvPr>
        </p:nvSpPr>
        <p:spPr bwMode="auto">
          <a:xfrm>
            <a:off x="4206159" y="562330"/>
            <a:ext cx="11414102" cy="701280"/>
          </a:xfrm>
          <a:prstGeom prst="rect">
            <a:avLst/>
          </a:prstGeom>
          <a:noFill/>
          <a:ln w="0">
            <a:noFill/>
          </a:ln>
        </p:spPr>
        <p:txBody>
          <a:bodyPr lIns="0" tIns="13320" rIns="0" bIns="0" anchor="t">
            <a:noAutofit/>
          </a:bodyPr>
          <a:lstStyle/>
          <a:p>
            <a:pPr marL="12600">
              <a:lnSpc>
                <a:spcPct val="100000"/>
              </a:lnSpc>
              <a:spcBef>
                <a:spcPts val="105"/>
              </a:spcBef>
              <a:defRPr/>
            </a:pPr>
            <a:r>
              <a:rPr lang="ru-RU" sz="3200" spc="-15">
                <a:solidFill>
                  <a:srgbClr val="3D65AF"/>
                </a:solidFill>
                <a:latin typeface="Montserrat SemiBold"/>
                <a:ea typeface="Roboto Black"/>
              </a:rPr>
              <a:t>ПОЛУЧЕНИЕ ЗЕМЕЛЬНОГО УЧАСТКА НА ТОРГАХ</a:t>
            </a:r>
            <a:endParaRPr/>
          </a:p>
        </p:txBody>
      </p:sp>
      <p:sp>
        <p:nvSpPr>
          <p:cNvPr id="54" name="TextBox 3"/>
          <p:cNvSpPr/>
          <p:nvPr/>
        </p:nvSpPr>
        <p:spPr bwMode="auto">
          <a:xfrm>
            <a:off x="992417" y="9768392"/>
            <a:ext cx="8462771" cy="1152708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2400" spc="-15">
                <a:solidFill>
                  <a:srgbClr val="3D65AF"/>
                </a:solidFill>
                <a:latin typeface="Montserrat SemiBold"/>
                <a:ea typeface="Roboto Medium"/>
              </a:rPr>
              <a:t>Действующие нормативно-правовые акты</a:t>
            </a:r>
            <a:endParaRPr/>
          </a:p>
          <a:p>
            <a:pPr marL="285750" indent="-285750">
              <a:lnSpc>
                <a:spcPct val="100000"/>
              </a:lnSpc>
              <a:buClr>
                <a:srgbClr val="505B6C"/>
              </a:buClr>
              <a:buFont typeface="Arial"/>
              <a:buChar char="•"/>
              <a:defRPr/>
            </a:pPr>
            <a:r>
              <a:rPr lang="ru-RU" sz="1500" spc="-15">
                <a:solidFill>
                  <a:srgbClr val="505B6C"/>
                </a:solidFill>
                <a:latin typeface="Montserrat"/>
                <a:ea typeface="Roboto"/>
              </a:rPr>
              <a:t>Земельный кодекс Российской Федерации</a:t>
            </a:r>
            <a:endParaRPr/>
          </a:p>
          <a:p>
            <a:pPr marL="285750" indent="-285750">
              <a:lnSpc>
                <a:spcPct val="100000"/>
              </a:lnSpc>
              <a:buClr>
                <a:srgbClr val="505B6C"/>
              </a:buClr>
              <a:buFont typeface="Arial"/>
              <a:buChar char="•"/>
              <a:defRPr/>
            </a:pPr>
            <a:r>
              <a:rPr lang="ru-RU" sz="1500" spc="-15">
                <a:solidFill>
                  <a:srgbClr val="505B6C"/>
                </a:solidFill>
                <a:latin typeface="Montserrat"/>
                <a:ea typeface="Roboto"/>
              </a:rPr>
              <a:t>Градостроительный кодекс Российской Федерации</a:t>
            </a:r>
            <a:endParaRPr/>
          </a:p>
          <a:p>
            <a:pPr marL="285750" indent="-285750">
              <a:lnSpc>
                <a:spcPct val="100000"/>
              </a:lnSpc>
              <a:buClr>
                <a:srgbClr val="505B6C"/>
              </a:buClr>
              <a:buFont typeface="Arial"/>
              <a:buChar char="•"/>
              <a:defRPr/>
            </a:pPr>
            <a:r>
              <a:rPr lang="ru-RU" sz="1500" spc="-15">
                <a:solidFill>
                  <a:srgbClr val="505B6C"/>
                </a:solidFill>
                <a:latin typeface="Montserrat"/>
                <a:ea typeface="Roboto"/>
              </a:rPr>
              <a:t>Приказ Минэкономразвития России от 14 января 2015 г. № 7</a:t>
            </a:r>
            <a:endParaRPr/>
          </a:p>
        </p:txBody>
      </p:sp>
      <p:sp>
        <p:nvSpPr>
          <p:cNvPr id="58" name="TextBox 7"/>
          <p:cNvSpPr/>
          <p:nvPr/>
        </p:nvSpPr>
        <p:spPr bwMode="auto">
          <a:xfrm>
            <a:off x="9169811" y="9685741"/>
            <a:ext cx="7106419" cy="13835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2400" spc="-15">
                <a:solidFill>
                  <a:srgbClr val="3D65AF"/>
                </a:solidFill>
                <a:latin typeface="Montserrat SemiBold"/>
                <a:ea typeface="Roboto Medium"/>
              </a:rPr>
              <a:t>Контакты</a:t>
            </a:r>
            <a:r>
              <a:rPr lang="ru-RU" sz="2400" spc="-15">
                <a:solidFill>
                  <a:srgbClr val="3D65AF"/>
                </a:solidFill>
                <a:latin typeface="Roboto Medium"/>
                <a:ea typeface="Roboto Medium"/>
              </a:rPr>
              <a:t> </a:t>
            </a:r>
            <a:r>
              <a:rPr lang="ru-RU" sz="1650" spc="-15">
                <a:solidFill>
                  <a:srgbClr val="3D65AF"/>
                </a:solidFill>
                <a:latin typeface="Roboto Medium"/>
                <a:ea typeface="Roboto Medium"/>
              </a:rPr>
              <a:t> </a:t>
            </a:r>
            <a:endParaRPr/>
          </a:p>
          <a:p>
            <a:pPr>
              <a:lnSpc>
                <a:spcPct val="100000"/>
              </a:lnSpc>
              <a:buNone/>
              <a:defRPr/>
            </a:pPr>
            <a:r>
              <a:rPr lang="ru-RU" sz="150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Министерство имущественных и земельных </a:t>
            </a:r>
            <a:br>
              <a:rPr lang="ru-RU" sz="150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</a:br>
            <a:r>
              <a:rPr lang="ru-RU" sz="150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отношений Липецкой области</a:t>
            </a:r>
            <a:endParaRPr/>
          </a:p>
          <a:p>
            <a:pPr>
              <a:lnSpc>
                <a:spcPct val="100000"/>
              </a:lnSpc>
              <a:buNone/>
              <a:defRPr/>
            </a:pPr>
            <a:r>
              <a:rPr lang="ru-RU" sz="150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398019, Россия, город Липецк, </a:t>
            </a:r>
            <a:r>
              <a:rPr lang="ru-RU" sz="150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ул.Скороходова</a:t>
            </a:r>
            <a:r>
              <a:rPr lang="ru-RU" sz="150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, д.2</a:t>
            </a:r>
            <a:endParaRPr/>
          </a:p>
          <a:p>
            <a:pPr>
              <a:lnSpc>
                <a:spcPct val="100000"/>
              </a:lnSpc>
              <a:buNone/>
              <a:defRPr/>
            </a:pPr>
            <a:r>
              <a:rPr lang="ru-RU" sz="150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Телефон: </a:t>
            </a:r>
            <a:r>
              <a:rPr lang="ru-RU" sz="1500" u="sng" spc="-15">
                <a:solidFill>
                  <a:srgbClr val="7A1F67"/>
                </a:solidFill>
                <a:latin typeface="Montserrat"/>
                <a:ea typeface="Roboto"/>
                <a:hlinkClick r:id="rId3" tooltip="tel:84742222732"/>
              </a:rPr>
              <a:t>+7 (4742) 22-27-32</a:t>
            </a:r>
            <a:r>
              <a:rPr lang="ru-RU" sz="1500" spc="-15">
                <a:solidFill>
                  <a:srgbClr val="7A1F67"/>
                </a:solidFill>
                <a:latin typeface="Montserrat"/>
                <a:ea typeface="Roboto"/>
              </a:rPr>
              <a:t>     </a:t>
            </a:r>
            <a:r>
              <a:rPr lang="ru-RU" sz="150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Email</a:t>
            </a:r>
            <a:r>
              <a:rPr lang="ru-RU" sz="150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: </a:t>
            </a:r>
            <a:r>
              <a:rPr lang="ru-RU" sz="1500" u="sng" spc="-15">
                <a:solidFill>
                  <a:srgbClr val="7A1F67"/>
                </a:solidFill>
                <a:latin typeface="Montserrat"/>
                <a:ea typeface="Roboto"/>
                <a:hlinkClick r:id="rId4" tooltip="mailto:kgi@admlr.lipetsk.ru"/>
              </a:rPr>
              <a:t>kgi@admlr.lipetsk.ru</a:t>
            </a:r>
            <a:endParaRPr lang="ru-RU" sz="1500" spc="-15">
              <a:solidFill>
                <a:srgbClr val="505B6C"/>
              </a:solidFill>
              <a:latin typeface="Roboto"/>
              <a:ea typeface="Roboto"/>
            </a:endParaRPr>
          </a:p>
        </p:txBody>
      </p:sp>
      <p:grpSp>
        <p:nvGrpSpPr>
          <p:cNvPr id="31" name="Группа 30"/>
          <p:cNvGrpSpPr/>
          <p:nvPr/>
        </p:nvGrpSpPr>
        <p:grpSpPr bwMode="auto">
          <a:xfrm>
            <a:off x="173003" y="1866211"/>
            <a:ext cx="2947783" cy="3686972"/>
            <a:chOff x="1720084" y="2626809"/>
            <a:chExt cx="2619940" cy="3686972"/>
          </a:xfrm>
        </p:grpSpPr>
        <p:sp>
          <p:nvSpPr>
            <p:cNvPr id="52" name="TextBox 2"/>
            <p:cNvSpPr/>
            <p:nvPr/>
          </p:nvSpPr>
          <p:spPr bwMode="auto">
            <a:xfrm>
              <a:off x="1720084" y="3768384"/>
              <a:ext cx="2619940" cy="2545397"/>
            </a:xfrm>
            <a:prstGeom prst="rect">
              <a:avLst/>
            </a:prstGeom>
            <a:noFill/>
            <a:ln w="3175">
              <a:noFill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wrap="square" lIns="90000" tIns="45000" rIns="90000" bIns="45000" anchor="t">
              <a:spAutoFit/>
            </a:bodyPr>
            <a:lstStyle/>
            <a:p>
              <a:pPr>
                <a:defRPr/>
              </a:pPr>
              <a: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Подать заявление </a:t>
              </a:r>
              <a:b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</a:br>
              <a: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в министерство имущественных </a:t>
              </a:r>
              <a:b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</a:br>
              <a: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и земельных </a:t>
              </a:r>
              <a:b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</a:br>
              <a: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отношений </a:t>
              </a:r>
              <a:b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</a:br>
              <a: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Липецкой области по адресу: г. Липецк, </a:t>
              </a:r>
              <a:b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</a:br>
              <a: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ул. Скороходова, д. 2, каб.103, </a:t>
              </a:r>
              <a:endParaRPr/>
            </a:p>
            <a:p>
              <a:pPr>
                <a:defRPr/>
              </a:pPr>
              <a: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или направить по</a:t>
              </a:r>
              <a:r>
                <a:rPr lang="en-US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 </a:t>
              </a:r>
              <a: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электронной почте:</a:t>
              </a:r>
              <a:endParaRPr/>
            </a:p>
            <a:p>
              <a:pPr>
                <a:defRPr/>
              </a:pPr>
              <a:r>
                <a:rPr lang="ru-RU" sz="1450" u="sng" spc="-15">
                  <a:solidFill>
                    <a:srgbClr val="7A1F67"/>
                  </a:solidFill>
                  <a:latin typeface="Montserrat"/>
                  <a:ea typeface="Roboto"/>
                  <a:hlinkClick r:id="rId4" tooltip="mailto:kgi@admlr.lipetsk.ru"/>
                </a:rPr>
                <a:t>kgi@admlr.lipetsk.ru</a:t>
              </a:r>
              <a:endParaRPr lang="ru-RU" sz="1450" spc="-15">
                <a:solidFill>
                  <a:srgbClr val="7A1F67"/>
                </a:solidFill>
                <a:latin typeface="Montserrat"/>
                <a:ea typeface="Roboto"/>
              </a:endParaRPr>
            </a:p>
          </p:txBody>
        </p:sp>
        <p:sp>
          <p:nvSpPr>
            <p:cNvPr id="13" name="Рисунок 11"/>
            <p:cNvSpPr/>
            <p:nvPr/>
          </p:nvSpPr>
          <p:spPr bwMode="auto">
            <a:xfrm>
              <a:off x="1926690" y="2626809"/>
              <a:ext cx="623720" cy="572129"/>
            </a:xfrm>
            <a:custGeom>
              <a:avLst/>
              <a:gdLst>
                <a:gd name="connsiteX0" fmla="*/ 456488 w 789321"/>
                <a:gd name="connsiteY0" fmla="*/ 0 h 666273"/>
                <a:gd name="connsiteX1" fmla="*/ 127261 w 789321"/>
                <a:gd name="connsiteY1" fmla="*/ 281850 h 666273"/>
                <a:gd name="connsiteX2" fmla="*/ 151936 w 789321"/>
                <a:gd name="connsiteY2" fmla="*/ 285675 h 666273"/>
                <a:gd name="connsiteX3" fmla="*/ 504142 w 789321"/>
                <a:gd name="connsiteY3" fmla="*/ 28345 h 666273"/>
                <a:gd name="connsiteX4" fmla="*/ 761471 w 789321"/>
                <a:gd name="connsiteY4" fmla="*/ 380550 h 666273"/>
                <a:gd name="connsiteX5" fmla="*/ 456488 w 789321"/>
                <a:gd name="connsiteY5" fmla="*/ 641550 h 666273"/>
                <a:gd name="connsiteX6" fmla="*/ 151690 w 789321"/>
                <a:gd name="connsiteY6" fmla="*/ 380550 h 666273"/>
                <a:gd name="connsiteX7" fmla="*/ 127015 w 789321"/>
                <a:gd name="connsiteY7" fmla="*/ 384375 h 666273"/>
                <a:gd name="connsiteX8" fmla="*/ 507422 w 789321"/>
                <a:gd name="connsiteY8" fmla="*/ 662259 h 666273"/>
                <a:gd name="connsiteX9" fmla="*/ 785307 w 789321"/>
                <a:gd name="connsiteY9" fmla="*/ 281850 h 666273"/>
                <a:gd name="connsiteX10" fmla="*/ 456488 w 789321"/>
                <a:gd name="connsiteY10" fmla="*/ 0 h 666273"/>
                <a:gd name="connsiteX11" fmla="*/ 410777 w 789321"/>
                <a:gd name="connsiteY11" fmla="*/ 423115 h 666273"/>
                <a:gd name="connsiteX12" fmla="*/ 428173 w 789321"/>
                <a:gd name="connsiteY12" fmla="*/ 440510 h 666273"/>
                <a:gd name="connsiteX13" fmla="*/ 526873 w 789321"/>
                <a:gd name="connsiteY13" fmla="*/ 341810 h 666273"/>
                <a:gd name="connsiteX14" fmla="*/ 526873 w 789321"/>
                <a:gd name="connsiteY14" fmla="*/ 324415 h 666273"/>
                <a:gd name="connsiteX15" fmla="*/ 428173 w 789321"/>
                <a:gd name="connsiteY15" fmla="*/ 225715 h 666273"/>
                <a:gd name="connsiteX16" fmla="*/ 410777 w 789321"/>
                <a:gd name="connsiteY16" fmla="*/ 243110 h 666273"/>
                <a:gd name="connsiteX17" fmla="*/ 488380 w 789321"/>
                <a:gd name="connsiteY17" fmla="*/ 320775 h 666273"/>
                <a:gd name="connsiteX18" fmla="*/ 0 w 789321"/>
                <a:gd name="connsiteY18" fmla="*/ 320775 h 666273"/>
                <a:gd name="connsiteX19" fmla="*/ 0 w 789321"/>
                <a:gd name="connsiteY19" fmla="*/ 345450 h 666273"/>
                <a:gd name="connsiteX20" fmla="*/ 488380 w 789321"/>
                <a:gd name="connsiteY20" fmla="*/ 345450 h 666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789321" h="666273" fill="norm" stroke="1" extrusionOk="0">
                  <a:moveTo>
                    <a:pt x="456488" y="0"/>
                  </a:moveTo>
                  <a:cubicBezTo>
                    <a:pt x="292610" y="862"/>
                    <a:pt x="153371" y="120064"/>
                    <a:pt x="127261" y="281850"/>
                  </a:cubicBezTo>
                  <a:lnTo>
                    <a:pt x="151936" y="285675"/>
                  </a:lnTo>
                  <a:cubicBezTo>
                    <a:pt x="178136" y="117356"/>
                    <a:pt x="335823" y="2146"/>
                    <a:pt x="504142" y="28345"/>
                  </a:cubicBezTo>
                  <a:cubicBezTo>
                    <a:pt x="672462" y="54544"/>
                    <a:pt x="787669" y="212232"/>
                    <a:pt x="761471" y="380550"/>
                  </a:cubicBezTo>
                  <a:cubicBezTo>
                    <a:pt x="738079" y="530852"/>
                    <a:pt x="608599" y="641655"/>
                    <a:pt x="456488" y="641550"/>
                  </a:cubicBezTo>
                  <a:cubicBezTo>
                    <a:pt x="304743" y="640767"/>
                    <a:pt x="175817" y="530366"/>
                    <a:pt x="151690" y="380550"/>
                  </a:cubicBezTo>
                  <a:lnTo>
                    <a:pt x="127015" y="384375"/>
                  </a:lnTo>
                  <a:cubicBezTo>
                    <a:pt x="155326" y="566156"/>
                    <a:pt x="325640" y="690567"/>
                    <a:pt x="507422" y="662259"/>
                  </a:cubicBezTo>
                  <a:cubicBezTo>
                    <a:pt x="689204" y="633944"/>
                    <a:pt x="813615" y="463632"/>
                    <a:pt x="785307" y="281850"/>
                  </a:cubicBezTo>
                  <a:cubicBezTo>
                    <a:pt x="760058" y="119748"/>
                    <a:pt x="620545" y="162"/>
                    <a:pt x="456488" y="0"/>
                  </a:cubicBezTo>
                  <a:close/>
                  <a:moveTo>
                    <a:pt x="410777" y="423115"/>
                  </a:moveTo>
                  <a:lnTo>
                    <a:pt x="428173" y="440510"/>
                  </a:lnTo>
                  <a:lnTo>
                    <a:pt x="526873" y="341810"/>
                  </a:lnTo>
                  <a:cubicBezTo>
                    <a:pt x="531656" y="336998"/>
                    <a:pt x="531656" y="329227"/>
                    <a:pt x="526873" y="324415"/>
                  </a:cubicBezTo>
                  <a:lnTo>
                    <a:pt x="428173" y="225715"/>
                  </a:lnTo>
                  <a:lnTo>
                    <a:pt x="410777" y="243110"/>
                  </a:lnTo>
                  <a:lnTo>
                    <a:pt x="488380" y="320775"/>
                  </a:lnTo>
                  <a:lnTo>
                    <a:pt x="0" y="320775"/>
                  </a:lnTo>
                  <a:lnTo>
                    <a:pt x="0" y="345450"/>
                  </a:lnTo>
                  <a:lnTo>
                    <a:pt x="488380" y="345450"/>
                  </a:lnTo>
                  <a:close/>
                </a:path>
              </a:pathLst>
            </a:custGeom>
            <a:solidFill>
              <a:srgbClr val="7A1F67"/>
            </a:solidFill>
            <a:ln w="6102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TextBox 2"/>
            <p:cNvSpPr/>
            <p:nvPr/>
          </p:nvSpPr>
          <p:spPr bwMode="auto">
            <a:xfrm>
              <a:off x="1783997" y="3293024"/>
              <a:ext cx="2317425" cy="460211"/>
            </a:xfrm>
            <a:prstGeom prst="rect">
              <a:avLst/>
            </a:prstGeom>
            <a:noFill/>
            <a:ln w="3175">
              <a:noFill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wrap="square" lIns="90000" tIns="45000" rIns="90000" bIns="45000" anchor="t">
              <a:spAutoFit/>
            </a:bodyPr>
            <a:lstStyle/>
            <a:p>
              <a:pPr>
                <a:defRPr/>
              </a:pPr>
              <a:r>
                <a:rPr lang="ru-RU" sz="2400" spc="-15">
                  <a:solidFill>
                    <a:srgbClr val="7A1F67"/>
                  </a:solidFill>
                  <a:latin typeface="Montserrat SemiBold"/>
                  <a:ea typeface="Roboto Medium"/>
                </a:rPr>
                <a:t>Обращение</a:t>
              </a:r>
              <a:endParaRPr/>
            </a:p>
          </p:txBody>
        </p:sp>
      </p:grpSp>
      <p:sp>
        <p:nvSpPr>
          <p:cNvPr id="15" name="TextBox 2"/>
          <p:cNvSpPr/>
          <p:nvPr/>
        </p:nvSpPr>
        <p:spPr bwMode="auto">
          <a:xfrm>
            <a:off x="164202" y="6717226"/>
            <a:ext cx="3062596" cy="2322259"/>
          </a:xfrm>
          <a:prstGeom prst="rect">
            <a:avLst/>
          </a:prstGeom>
          <a:noFill/>
          <a:ln w="3175">
            <a:noFill/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defRPr/>
            </a:pPr>
            <a:r>
              <a:rPr lang="ru-RU" sz="1450" u="sng" spc="-15">
                <a:solidFill>
                  <a:srgbClr val="FF0000"/>
                </a:solidFill>
                <a:latin typeface="Montserrat"/>
                <a:ea typeface="Roboto"/>
                <a:hlinkClick r:id="rId5" tooltip="http://uizo.ru/zemelnye-uchastki-po-rezultatam-auktsiona-yl/"/>
              </a:rPr>
              <a:t>Заявление</a:t>
            </a:r>
            <a:r>
              <a:rPr lang="ru-RU" sz="1450" spc="-15">
                <a:solidFill>
                  <a:srgbClr val="FF0000"/>
                </a:solidFill>
                <a:latin typeface="Montserrat"/>
                <a:ea typeface="Roboto"/>
              </a:rPr>
              <a:t> </a:t>
            </a:r>
            <a:r>
              <a:rPr lang="ru-RU" sz="145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о рассмотрении возможности предоставления ЗУ </a:t>
            </a:r>
            <a:br>
              <a:rPr lang="ru-RU" sz="145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</a:br>
            <a:r>
              <a:rPr lang="ru-RU" sz="145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на торгах ( в том случае, если ЗУ не стоит на кадастровом учете, не имеет кадастрового номера).</a:t>
            </a:r>
            <a:endParaRPr/>
          </a:p>
          <a:p>
            <a:pPr>
              <a:defRPr/>
            </a:pPr>
            <a:r>
              <a:rPr lang="ru-RU" sz="145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Если участок сформирован</a:t>
            </a:r>
            <a:endParaRPr/>
          </a:p>
          <a:p>
            <a:pPr>
              <a:defRPr/>
            </a:pPr>
            <a:r>
              <a:rPr lang="ru-RU" sz="1450" spc="-15">
                <a:solidFill>
                  <a:srgbClr val="FF0000"/>
                </a:solidFill>
                <a:latin typeface="Montserrat"/>
                <a:ea typeface="Roboto"/>
              </a:rPr>
              <a:t>Заявление</a:t>
            </a:r>
            <a:r>
              <a:rPr lang="ru-RU" sz="145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 о проведении аукциона</a:t>
            </a:r>
            <a:endParaRPr/>
          </a:p>
        </p:txBody>
      </p:sp>
      <p:grpSp>
        <p:nvGrpSpPr>
          <p:cNvPr id="33" name="Группа 32"/>
          <p:cNvGrpSpPr/>
          <p:nvPr/>
        </p:nvGrpSpPr>
        <p:grpSpPr bwMode="auto">
          <a:xfrm>
            <a:off x="3152656" y="1438564"/>
            <a:ext cx="1181814" cy="8391783"/>
            <a:chOff x="4728668" y="864064"/>
            <a:chExt cx="1181814" cy="8391783"/>
          </a:xfrm>
        </p:grpSpPr>
        <p:sp>
          <p:nvSpPr>
            <p:cNvPr id="21" name="Стрелка: пятиугольник 20"/>
            <p:cNvSpPr/>
            <p:nvPr/>
          </p:nvSpPr>
          <p:spPr bwMode="auto">
            <a:xfrm>
              <a:off x="4741864" y="2149891"/>
              <a:ext cx="1168619" cy="5931180"/>
            </a:xfrm>
            <a:prstGeom prst="homePlate">
              <a:avLst>
                <a:gd name="adj" fmla="val 36840"/>
              </a:avLst>
            </a:prstGeom>
            <a:solidFill>
              <a:srgbClr val="219C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</a:endParaRPr>
            </a:p>
          </p:txBody>
        </p:sp>
        <p:pic>
          <p:nvPicPr>
            <p:cNvPr id="22" name="Рисунок 21"/>
            <p:cNvPicPr>
              <a:picLocks noChangeAspect="1"/>
            </p:cNvPicPr>
            <p:nvPr/>
          </p:nvPicPr>
          <p:blipFill>
            <a:blip r:embed="rId6"/>
            <a:stretch/>
          </p:blipFill>
          <p:spPr bwMode="auto">
            <a:xfrm>
              <a:off x="4728668" y="864064"/>
              <a:ext cx="304541" cy="8391783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 bwMode="auto">
            <a:xfrm rot="16199998">
              <a:off x="4099464" y="4930605"/>
              <a:ext cx="2762881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2000">
                  <a:solidFill>
                    <a:srgbClr val="7A1F67"/>
                  </a:solidFill>
                  <a:latin typeface="Montserrat SemiBold"/>
                  <a:ea typeface="Roboto Black"/>
                </a:defRPr>
              </a:lvl1pPr>
            </a:lstStyle>
            <a:p>
              <a:pPr>
                <a:defRPr/>
              </a:pPr>
              <a:r>
                <a:rPr lang="ru-RU"/>
                <a:t>21 рабочий день</a:t>
              </a:r>
              <a:endParaRPr/>
            </a:p>
          </p:txBody>
        </p:sp>
        <p:sp>
          <p:nvSpPr>
            <p:cNvPr id="28" name="TextBox 27"/>
            <p:cNvSpPr txBox="1"/>
            <p:nvPr/>
          </p:nvSpPr>
          <p:spPr bwMode="auto">
            <a:xfrm rot="16199998">
              <a:off x="1854021" y="4846880"/>
              <a:ext cx="6371760" cy="5371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80000"/>
                </a:lnSpc>
                <a:defRPr/>
              </a:pPr>
              <a:r>
                <a:rPr lang="ru-RU">
                  <a:solidFill>
                    <a:schemeClr val="bg1"/>
                  </a:solidFill>
                  <a:latin typeface="Montserrat SemiBold"/>
                </a:rPr>
                <a:t>Подготовка ответа о возможности получить</a:t>
              </a:r>
              <a:br>
                <a:rPr lang="ru-RU">
                  <a:solidFill>
                    <a:schemeClr val="bg1"/>
                  </a:solidFill>
                  <a:latin typeface="Montserrat SemiBold"/>
                </a:rPr>
              </a:br>
              <a:r>
                <a:rPr lang="ru-RU">
                  <a:solidFill>
                    <a:schemeClr val="bg1"/>
                  </a:solidFill>
                  <a:latin typeface="Montserrat SemiBold"/>
                </a:rPr>
                <a:t> ЗУ на торгах </a:t>
              </a:r>
              <a:endParaRPr/>
            </a:p>
          </p:txBody>
        </p:sp>
      </p:grpSp>
      <p:grpSp>
        <p:nvGrpSpPr>
          <p:cNvPr id="112" name="Группа 111"/>
          <p:cNvGrpSpPr/>
          <p:nvPr/>
        </p:nvGrpSpPr>
        <p:grpSpPr bwMode="auto">
          <a:xfrm>
            <a:off x="7943171" y="1804307"/>
            <a:ext cx="2140918" cy="2905722"/>
            <a:chOff x="0" y="0"/>
            <a:chExt cx="2140918" cy="2905722"/>
          </a:xfrm>
        </p:grpSpPr>
        <p:sp>
          <p:nvSpPr>
            <p:cNvPr id="113" name="TextBox 2"/>
            <p:cNvSpPr/>
            <p:nvPr/>
          </p:nvSpPr>
          <p:spPr bwMode="auto">
            <a:xfrm>
              <a:off x="38043" y="1268502"/>
              <a:ext cx="2102874" cy="1637219"/>
            </a:xfrm>
            <a:prstGeom prst="rect">
              <a:avLst/>
            </a:prstGeom>
            <a:noFill/>
            <a:ln w="3175">
              <a:noFill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wrap="square" lIns="90000" tIns="45000" rIns="90000" bIns="45000" anchor="t">
              <a:spAutoFit/>
            </a:bodyPr>
            <a:lstStyle/>
            <a:p>
              <a:pPr>
                <a:defRPr/>
              </a:pPr>
              <a:r>
                <a:rPr lang="ru-RU" sz="1450" b="0" i="0" u="none" strike="noStrike" cap="none" spc="-14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Montserrat"/>
                  <a:cs typeface="Montserrat"/>
                </a:rPr>
                <a:t>П</a:t>
              </a:r>
              <a:r>
                <a:rPr sz="1450" b="0" i="0" u="none" strike="noStrike" cap="none" spc="-14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Montserrat"/>
                  <a:cs typeface="Montserrat"/>
                </a:rPr>
                <a:t>о</a:t>
              </a:r>
              <a:r>
                <a:rPr lang="ru-RU" sz="1450" b="0" i="0" u="none" strike="noStrike" cap="none" spc="-14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Montserrat"/>
                  <a:cs typeface="Montserrat"/>
                </a:rPr>
                <a:t>дать заявление в министерство</a:t>
              </a:r>
              <a:endParaRPr lang="ru-RU" sz="1450" b="0" i="0" u="none" strike="noStrike" cap="none" spc="-14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cs typeface="Montserrat"/>
              </a:endParaRPr>
            </a:p>
            <a:p>
              <a:pPr>
                <a:defRPr/>
              </a:pPr>
              <a:r>
                <a:rPr lang="ru-RU" sz="1450" b="0" i="0" u="none" strike="noStrike" cap="none" spc="-14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Montserrat"/>
                  <a:cs typeface="Montserrat"/>
                </a:rPr>
                <a:t>имущественных и земельных отношений</a:t>
              </a:r>
              <a:endParaRPr lang="ru-RU" sz="1450" b="0" i="0" u="none" strike="noStrike" cap="none" spc="-14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cs typeface="Montserrat"/>
              </a:endParaRPr>
            </a:p>
            <a:p>
              <a:pPr>
                <a:defRPr/>
              </a:pPr>
              <a:r>
                <a:rPr lang="ru-RU" sz="1450" b="0" i="0" u="none" strike="noStrike" cap="none" spc="-14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Montserrat"/>
                  <a:cs typeface="Montserrat"/>
                </a:rPr>
                <a:t>Липецкой области через МФЦ, по почте</a:t>
              </a:r>
              <a:endParaRPr lang="ru-RU" sz="1450" b="0" i="0" u="none" strike="noStrike" cap="none" spc="-14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cs typeface="Montserrat"/>
              </a:endParaRPr>
            </a:p>
            <a:p>
              <a:pPr>
                <a:defRPr/>
              </a:pPr>
              <a:r>
                <a:rPr lang="ru-RU" sz="1450" b="0" i="0" u="none" strike="noStrike" cap="none" spc="-14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Montserrat"/>
                  <a:cs typeface="Montserrat"/>
                </a:rPr>
                <a:t>или на Госуслугах</a:t>
              </a:r>
              <a:endParaRPr lang="ru-RU" sz="1450" b="1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endParaRPr>
            </a:p>
          </p:txBody>
        </p:sp>
        <p:sp>
          <p:nvSpPr>
            <p:cNvPr id="114" name="Рисунок 11"/>
            <p:cNvSpPr/>
            <p:nvPr/>
          </p:nvSpPr>
          <p:spPr bwMode="auto">
            <a:xfrm>
              <a:off x="75486" y="0"/>
              <a:ext cx="684720" cy="593050"/>
            </a:xfrm>
            <a:custGeom>
              <a:avLst/>
              <a:gdLst>
                <a:gd name="connsiteX0" fmla="*/ 456488 w 789321"/>
                <a:gd name="connsiteY0" fmla="*/ 0 h 666273"/>
                <a:gd name="connsiteX1" fmla="*/ 127261 w 789321"/>
                <a:gd name="connsiteY1" fmla="*/ 281850 h 666273"/>
                <a:gd name="connsiteX2" fmla="*/ 151936 w 789321"/>
                <a:gd name="connsiteY2" fmla="*/ 285675 h 666273"/>
                <a:gd name="connsiteX3" fmla="*/ 504142 w 789321"/>
                <a:gd name="connsiteY3" fmla="*/ 28345 h 666273"/>
                <a:gd name="connsiteX4" fmla="*/ 761471 w 789321"/>
                <a:gd name="connsiteY4" fmla="*/ 380550 h 666273"/>
                <a:gd name="connsiteX5" fmla="*/ 456488 w 789321"/>
                <a:gd name="connsiteY5" fmla="*/ 641550 h 666273"/>
                <a:gd name="connsiteX6" fmla="*/ 151690 w 789321"/>
                <a:gd name="connsiteY6" fmla="*/ 380550 h 666273"/>
                <a:gd name="connsiteX7" fmla="*/ 127015 w 789321"/>
                <a:gd name="connsiteY7" fmla="*/ 384375 h 666273"/>
                <a:gd name="connsiteX8" fmla="*/ 507422 w 789321"/>
                <a:gd name="connsiteY8" fmla="*/ 662259 h 666273"/>
                <a:gd name="connsiteX9" fmla="*/ 785307 w 789321"/>
                <a:gd name="connsiteY9" fmla="*/ 281850 h 666273"/>
                <a:gd name="connsiteX10" fmla="*/ 456488 w 789321"/>
                <a:gd name="connsiteY10" fmla="*/ 0 h 666273"/>
                <a:gd name="connsiteX11" fmla="*/ 410777 w 789321"/>
                <a:gd name="connsiteY11" fmla="*/ 423115 h 666273"/>
                <a:gd name="connsiteX12" fmla="*/ 428173 w 789321"/>
                <a:gd name="connsiteY12" fmla="*/ 440510 h 666273"/>
                <a:gd name="connsiteX13" fmla="*/ 526873 w 789321"/>
                <a:gd name="connsiteY13" fmla="*/ 341810 h 666273"/>
                <a:gd name="connsiteX14" fmla="*/ 526873 w 789321"/>
                <a:gd name="connsiteY14" fmla="*/ 324415 h 666273"/>
                <a:gd name="connsiteX15" fmla="*/ 428173 w 789321"/>
                <a:gd name="connsiteY15" fmla="*/ 225715 h 666273"/>
                <a:gd name="connsiteX16" fmla="*/ 410777 w 789321"/>
                <a:gd name="connsiteY16" fmla="*/ 243110 h 666273"/>
                <a:gd name="connsiteX17" fmla="*/ 488380 w 789321"/>
                <a:gd name="connsiteY17" fmla="*/ 320775 h 666273"/>
                <a:gd name="connsiteX18" fmla="*/ 0 w 789321"/>
                <a:gd name="connsiteY18" fmla="*/ 320775 h 666273"/>
                <a:gd name="connsiteX19" fmla="*/ 0 w 789321"/>
                <a:gd name="connsiteY19" fmla="*/ 345450 h 666273"/>
                <a:gd name="connsiteX20" fmla="*/ 488380 w 789321"/>
                <a:gd name="connsiteY20" fmla="*/ 345450 h 666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789321" h="666273" fill="norm" stroke="1" extrusionOk="0">
                  <a:moveTo>
                    <a:pt x="456488" y="0"/>
                  </a:moveTo>
                  <a:cubicBezTo>
                    <a:pt x="292610" y="862"/>
                    <a:pt x="153371" y="120064"/>
                    <a:pt x="127261" y="281850"/>
                  </a:cubicBezTo>
                  <a:lnTo>
                    <a:pt x="151936" y="285675"/>
                  </a:lnTo>
                  <a:cubicBezTo>
                    <a:pt x="178136" y="117356"/>
                    <a:pt x="335823" y="2146"/>
                    <a:pt x="504142" y="28345"/>
                  </a:cubicBezTo>
                  <a:cubicBezTo>
                    <a:pt x="672462" y="54544"/>
                    <a:pt x="787669" y="212232"/>
                    <a:pt x="761471" y="380550"/>
                  </a:cubicBezTo>
                  <a:cubicBezTo>
                    <a:pt x="738079" y="530852"/>
                    <a:pt x="608599" y="641655"/>
                    <a:pt x="456488" y="641550"/>
                  </a:cubicBezTo>
                  <a:cubicBezTo>
                    <a:pt x="304743" y="640767"/>
                    <a:pt x="175817" y="530366"/>
                    <a:pt x="151690" y="380550"/>
                  </a:cubicBezTo>
                  <a:lnTo>
                    <a:pt x="127015" y="384375"/>
                  </a:lnTo>
                  <a:cubicBezTo>
                    <a:pt x="155326" y="566156"/>
                    <a:pt x="325640" y="690567"/>
                    <a:pt x="507422" y="662259"/>
                  </a:cubicBezTo>
                  <a:cubicBezTo>
                    <a:pt x="689204" y="633944"/>
                    <a:pt x="813615" y="463632"/>
                    <a:pt x="785307" y="281850"/>
                  </a:cubicBezTo>
                  <a:cubicBezTo>
                    <a:pt x="760058" y="119748"/>
                    <a:pt x="620545" y="162"/>
                    <a:pt x="456488" y="0"/>
                  </a:cubicBezTo>
                  <a:close/>
                  <a:moveTo>
                    <a:pt x="410777" y="423115"/>
                  </a:moveTo>
                  <a:lnTo>
                    <a:pt x="428173" y="440510"/>
                  </a:lnTo>
                  <a:lnTo>
                    <a:pt x="526873" y="341810"/>
                  </a:lnTo>
                  <a:cubicBezTo>
                    <a:pt x="531656" y="336998"/>
                    <a:pt x="531656" y="329227"/>
                    <a:pt x="526873" y="324415"/>
                  </a:cubicBezTo>
                  <a:lnTo>
                    <a:pt x="428173" y="225715"/>
                  </a:lnTo>
                  <a:lnTo>
                    <a:pt x="410777" y="243110"/>
                  </a:lnTo>
                  <a:lnTo>
                    <a:pt x="488380" y="320775"/>
                  </a:lnTo>
                  <a:lnTo>
                    <a:pt x="0" y="320775"/>
                  </a:lnTo>
                  <a:lnTo>
                    <a:pt x="0" y="345450"/>
                  </a:lnTo>
                  <a:lnTo>
                    <a:pt x="488380" y="345450"/>
                  </a:lnTo>
                  <a:close/>
                </a:path>
              </a:pathLst>
            </a:custGeom>
            <a:solidFill>
              <a:srgbClr val="7A1F67"/>
            </a:solidFill>
            <a:ln w="6102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5" name="TextBox 2"/>
            <p:cNvSpPr/>
            <p:nvPr/>
          </p:nvSpPr>
          <p:spPr bwMode="auto">
            <a:xfrm>
              <a:off x="0" y="812191"/>
              <a:ext cx="2053870" cy="460211"/>
            </a:xfrm>
            <a:prstGeom prst="rect">
              <a:avLst/>
            </a:prstGeom>
            <a:noFill/>
            <a:ln w="3175">
              <a:noFill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wrap="square" lIns="90000" tIns="45000" rIns="90000" bIns="45000" anchor="t">
              <a:spAutoFit/>
            </a:bodyPr>
            <a:lstStyle/>
            <a:p>
              <a:pPr>
                <a:defRPr/>
              </a:pPr>
              <a:r>
                <a:rPr lang="ru-RU" sz="2400" spc="-15">
                  <a:solidFill>
                    <a:srgbClr val="7A1F67"/>
                  </a:solidFill>
                  <a:latin typeface="Montserrat SemiBold"/>
                  <a:ea typeface="Roboto Medium"/>
                </a:rPr>
                <a:t>Заявление</a:t>
              </a:r>
              <a:endParaRPr/>
            </a:p>
          </p:txBody>
        </p:sp>
      </p:grpSp>
      <p:sp>
        <p:nvSpPr>
          <p:cNvPr id="117" name="TextBox 2"/>
          <p:cNvSpPr/>
          <p:nvPr/>
        </p:nvSpPr>
        <p:spPr bwMode="auto">
          <a:xfrm>
            <a:off x="7942553" y="6782185"/>
            <a:ext cx="2393413" cy="783376"/>
          </a:xfrm>
          <a:prstGeom prst="rect">
            <a:avLst/>
          </a:prstGeom>
          <a:noFill/>
          <a:ln w="3175">
            <a:noFill/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defRPr/>
            </a:pPr>
            <a:r>
              <a:rPr lang="ru-RU" sz="1450" u="sng" spc="-15">
                <a:solidFill>
                  <a:srgbClr val="FF0000"/>
                </a:solidFill>
                <a:latin typeface="Montserrat"/>
                <a:ea typeface="Roboto"/>
                <a:hlinkClick r:id="rId5" tooltip="http://uizo.ru/zemelnye-uchastki-po-rezultatam-auktsiona-yl/"/>
              </a:rPr>
              <a:t>Заявление</a:t>
            </a:r>
            <a:r>
              <a:rPr lang="ru-RU" sz="1450" spc="-15">
                <a:solidFill>
                  <a:srgbClr val="FF0000"/>
                </a:solidFill>
                <a:latin typeface="Montserrat"/>
                <a:ea typeface="Roboto"/>
              </a:rPr>
              <a:t> </a:t>
            </a:r>
            <a:br>
              <a:rPr lang="ru-RU" sz="145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</a:br>
            <a:r>
              <a:rPr lang="ru-RU" sz="145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о проведении аукциона</a:t>
            </a:r>
            <a:endParaRPr/>
          </a:p>
        </p:txBody>
      </p:sp>
      <p:grpSp>
        <p:nvGrpSpPr>
          <p:cNvPr id="146" name="Группа 145"/>
          <p:cNvGrpSpPr/>
          <p:nvPr/>
        </p:nvGrpSpPr>
        <p:grpSpPr bwMode="auto">
          <a:xfrm>
            <a:off x="11277428" y="2438340"/>
            <a:ext cx="2406246" cy="5009950"/>
            <a:chOff x="12498026" y="3293024"/>
            <a:chExt cx="2139839" cy="5009950"/>
          </a:xfrm>
        </p:grpSpPr>
        <p:sp>
          <p:nvSpPr>
            <p:cNvPr id="133" name="TextBox 2"/>
            <p:cNvSpPr/>
            <p:nvPr/>
          </p:nvSpPr>
          <p:spPr bwMode="auto">
            <a:xfrm>
              <a:off x="12536070" y="3749335"/>
              <a:ext cx="2101795" cy="4553639"/>
            </a:xfrm>
            <a:prstGeom prst="rect">
              <a:avLst/>
            </a:prstGeom>
            <a:noFill/>
            <a:ln w="3175">
              <a:noFill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wrap="square" lIns="90000" tIns="45000" rIns="90000" bIns="45000" anchor="t">
              <a:spAutoFit/>
            </a:bodyPr>
            <a:lstStyle/>
            <a:p>
              <a:pPr>
                <a:defRPr/>
              </a:pPr>
              <a: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1. Получить информационное письмо о принятии решения об аукционе и дождаться размещения извещение, в котором будут указаны даты начало и окончания подачи заявок, на сайтах </a:t>
              </a:r>
              <a:r>
                <a:rPr lang="en-US" sz="1450" b="1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torgi</a:t>
              </a:r>
              <a:r>
                <a:rPr lang="ru-RU" sz="1450" b="1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.gov.ru</a:t>
              </a:r>
              <a:r>
                <a:rPr lang="ru-RU" sz="1450" b="1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, </a:t>
              </a:r>
              <a:r>
                <a:rPr lang="ru-RU" sz="1450" b="1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filo.ru</a:t>
              </a:r>
              <a:r>
                <a:rPr lang="ru-RU" sz="1450" b="1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, </a:t>
              </a:r>
              <a:r>
                <a:rPr lang="ru-RU" sz="1450" b="1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uizo.ru</a:t>
              </a:r>
              <a: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.</a:t>
              </a:r>
              <a:endParaRPr lang="en-US" sz="145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endParaRPr>
            </a:p>
            <a:p>
              <a:pPr>
                <a:defRPr/>
              </a:pPr>
              <a:endParaRPr lang="ru-RU" sz="145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endParaRPr>
            </a:p>
            <a:p>
              <a:pPr>
                <a:defRPr/>
              </a:pPr>
              <a: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2.Подать заявку с пакетом Документов на участие в электронном аукционе на торговой площадке Сбербанк-АСТ</a:t>
              </a:r>
              <a:endParaRPr/>
            </a:p>
          </p:txBody>
        </p:sp>
        <p:sp>
          <p:nvSpPr>
            <p:cNvPr id="135" name="TextBox 2"/>
            <p:cNvSpPr/>
            <p:nvPr/>
          </p:nvSpPr>
          <p:spPr bwMode="auto">
            <a:xfrm>
              <a:off x="12498026" y="3293024"/>
              <a:ext cx="2023289" cy="460211"/>
            </a:xfrm>
            <a:prstGeom prst="rect">
              <a:avLst/>
            </a:prstGeom>
            <a:noFill/>
            <a:ln w="3175">
              <a:noFill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wrap="square" lIns="90000" tIns="45000" rIns="90000" bIns="45000" anchor="t">
              <a:spAutoFit/>
            </a:bodyPr>
            <a:lstStyle/>
            <a:p>
              <a:pPr>
                <a:defRPr/>
              </a:pPr>
              <a:r>
                <a:rPr lang="ru-RU" sz="2400" spc="-15">
                  <a:solidFill>
                    <a:srgbClr val="7A1F67"/>
                  </a:solidFill>
                  <a:latin typeface="Montserrat SemiBold"/>
                  <a:ea typeface="Roboto Medium"/>
                </a:rPr>
                <a:t>Получение</a:t>
              </a:r>
              <a:endParaRPr/>
            </a:p>
          </p:txBody>
        </p:sp>
      </p:grpSp>
      <p:grpSp>
        <p:nvGrpSpPr>
          <p:cNvPr id="175" name="Группа 174"/>
          <p:cNvGrpSpPr/>
          <p:nvPr/>
        </p:nvGrpSpPr>
        <p:grpSpPr bwMode="auto">
          <a:xfrm>
            <a:off x="6567195" y="1438564"/>
            <a:ext cx="1417408" cy="8391783"/>
            <a:chOff x="4728668" y="864064"/>
            <a:chExt cx="980865" cy="8391783"/>
          </a:xfrm>
        </p:grpSpPr>
        <p:sp>
          <p:nvSpPr>
            <p:cNvPr id="176" name="Стрелка: пятиугольник 175"/>
            <p:cNvSpPr/>
            <p:nvPr/>
          </p:nvSpPr>
          <p:spPr bwMode="auto">
            <a:xfrm>
              <a:off x="4741864" y="2045400"/>
              <a:ext cx="967670" cy="6140162"/>
            </a:xfrm>
            <a:prstGeom prst="homePlate">
              <a:avLst>
                <a:gd name="adj" fmla="val 50000"/>
              </a:avLst>
            </a:prstGeom>
            <a:solidFill>
              <a:srgbClr val="219C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177" name="Рисунок 176"/>
            <p:cNvPicPr>
              <a:picLocks noChangeAspect="1"/>
            </p:cNvPicPr>
            <p:nvPr/>
          </p:nvPicPr>
          <p:blipFill>
            <a:blip r:embed="rId6"/>
            <a:stretch/>
          </p:blipFill>
          <p:spPr bwMode="auto">
            <a:xfrm>
              <a:off x="4728668" y="864064"/>
              <a:ext cx="304541" cy="8391783"/>
            </a:xfrm>
            <a:prstGeom prst="rect">
              <a:avLst/>
            </a:prstGeom>
          </p:spPr>
        </p:pic>
        <p:sp>
          <p:nvSpPr>
            <p:cNvPr id="178" name="TextBox 177"/>
            <p:cNvSpPr txBox="1"/>
            <p:nvPr/>
          </p:nvSpPr>
          <p:spPr bwMode="auto">
            <a:xfrm rot="16199998">
              <a:off x="4020474" y="4960611"/>
              <a:ext cx="2762881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>
                  <a:solidFill>
                    <a:srgbClr val="FBBC38"/>
                  </a:solidFill>
                  <a:latin typeface="Roboto Black"/>
                  <a:ea typeface="Roboto Black"/>
                </a:defRPr>
              </a:lvl1pPr>
            </a:lstStyle>
            <a:p>
              <a:pPr>
                <a:defRPr/>
              </a:pPr>
              <a:r>
                <a:rPr lang="ru-RU" sz="2000">
                  <a:solidFill>
                    <a:srgbClr val="7A1F67"/>
                  </a:solidFill>
                  <a:latin typeface="Montserrat SemiBold"/>
                </a:rPr>
                <a:t>20 рабочих дней</a:t>
              </a:r>
              <a:endParaRPr/>
            </a:p>
          </p:txBody>
        </p:sp>
        <p:sp>
          <p:nvSpPr>
            <p:cNvPr id="179" name="TextBox 178"/>
            <p:cNvSpPr txBox="1"/>
            <p:nvPr/>
          </p:nvSpPr>
          <p:spPr bwMode="auto">
            <a:xfrm rot="16199998">
              <a:off x="1929346" y="4837502"/>
              <a:ext cx="637176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>
                  <a:solidFill>
                    <a:schemeClr val="bg1"/>
                  </a:solidFill>
                  <a:latin typeface="Montserrat SemiBold"/>
                </a:rPr>
                <a:t>Формирование земельного участка, постановка на кадастровый учёт </a:t>
              </a:r>
              <a:endParaRPr/>
            </a:p>
          </p:txBody>
        </p:sp>
      </p:grpSp>
      <p:grpSp>
        <p:nvGrpSpPr>
          <p:cNvPr id="180" name="Группа 179"/>
          <p:cNvGrpSpPr/>
          <p:nvPr/>
        </p:nvGrpSpPr>
        <p:grpSpPr bwMode="auto">
          <a:xfrm>
            <a:off x="10193553" y="1438564"/>
            <a:ext cx="1247813" cy="8391783"/>
            <a:chOff x="4728668" y="864064"/>
            <a:chExt cx="980865" cy="8391783"/>
          </a:xfrm>
        </p:grpSpPr>
        <p:sp>
          <p:nvSpPr>
            <p:cNvPr id="181" name="Стрелка: пятиугольник 180"/>
            <p:cNvSpPr/>
            <p:nvPr/>
          </p:nvSpPr>
          <p:spPr bwMode="auto">
            <a:xfrm>
              <a:off x="4741864" y="2045399"/>
              <a:ext cx="967670" cy="6140163"/>
            </a:xfrm>
            <a:prstGeom prst="homePlate">
              <a:avLst>
                <a:gd name="adj" fmla="val 50000"/>
              </a:avLst>
            </a:prstGeom>
            <a:solidFill>
              <a:srgbClr val="219C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182" name="Рисунок 181"/>
            <p:cNvPicPr>
              <a:picLocks noChangeAspect="1"/>
            </p:cNvPicPr>
            <p:nvPr/>
          </p:nvPicPr>
          <p:blipFill>
            <a:blip r:embed="rId6"/>
            <a:stretch/>
          </p:blipFill>
          <p:spPr bwMode="auto">
            <a:xfrm>
              <a:off x="4728668" y="864064"/>
              <a:ext cx="304541" cy="8391783"/>
            </a:xfrm>
            <a:prstGeom prst="rect">
              <a:avLst/>
            </a:prstGeom>
          </p:spPr>
        </p:pic>
        <p:sp>
          <p:nvSpPr>
            <p:cNvPr id="183" name="TextBox 182"/>
            <p:cNvSpPr txBox="1"/>
            <p:nvPr/>
          </p:nvSpPr>
          <p:spPr bwMode="auto">
            <a:xfrm rot="16199998">
              <a:off x="4012502" y="4960610"/>
              <a:ext cx="2762881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2000">
                  <a:solidFill>
                    <a:srgbClr val="7A1F67"/>
                  </a:solidFill>
                  <a:latin typeface="Montserrat SemiBold"/>
                  <a:ea typeface="Roboto Black"/>
                </a:defRPr>
              </a:lvl1pPr>
            </a:lstStyle>
            <a:p>
              <a:pPr>
                <a:defRPr/>
              </a:pPr>
              <a:r>
                <a:rPr lang="ru-RU"/>
                <a:t>21 рабочий день</a:t>
              </a:r>
              <a:endParaRPr/>
            </a:p>
          </p:txBody>
        </p:sp>
        <p:sp>
          <p:nvSpPr>
            <p:cNvPr id="184" name="TextBox 183"/>
            <p:cNvSpPr txBox="1"/>
            <p:nvPr/>
          </p:nvSpPr>
          <p:spPr bwMode="auto">
            <a:xfrm rot="16199998">
              <a:off x="1903392" y="4820640"/>
              <a:ext cx="637176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>
                  <a:solidFill>
                    <a:schemeClr val="bg1"/>
                  </a:solidFill>
                  <a:latin typeface="Montserrat SemiBold"/>
                </a:rPr>
                <a:t> Подготовка ЗУ к аукциону</a:t>
              </a:r>
              <a:br>
                <a:rPr lang="ru-RU">
                  <a:solidFill>
                    <a:schemeClr val="bg1"/>
                  </a:solidFill>
                  <a:latin typeface="Montserrat SemiBold"/>
                </a:rPr>
              </a:br>
              <a:r>
                <a:rPr lang="ru-RU">
                  <a:solidFill>
                    <a:schemeClr val="bg1"/>
                  </a:solidFill>
                  <a:latin typeface="Montserrat SemiBold"/>
                </a:rPr>
                <a:t> принятие решения о проведении аукциона </a:t>
              </a:r>
              <a:endParaRPr/>
            </a:p>
          </p:txBody>
        </p:sp>
      </p:grpSp>
      <p:grpSp>
        <p:nvGrpSpPr>
          <p:cNvPr id="185" name="Группа 184"/>
          <p:cNvGrpSpPr/>
          <p:nvPr/>
        </p:nvGrpSpPr>
        <p:grpSpPr bwMode="auto">
          <a:xfrm>
            <a:off x="13649545" y="1458782"/>
            <a:ext cx="1337350" cy="8391783"/>
            <a:chOff x="4728668" y="864064"/>
            <a:chExt cx="980865" cy="8391783"/>
          </a:xfrm>
        </p:grpSpPr>
        <p:sp>
          <p:nvSpPr>
            <p:cNvPr id="186" name="Стрелка: пятиугольник 185"/>
            <p:cNvSpPr/>
            <p:nvPr/>
          </p:nvSpPr>
          <p:spPr bwMode="auto">
            <a:xfrm>
              <a:off x="4741864" y="2045399"/>
              <a:ext cx="967670" cy="6140163"/>
            </a:xfrm>
            <a:prstGeom prst="homePlate">
              <a:avLst>
                <a:gd name="adj" fmla="val 50000"/>
              </a:avLst>
            </a:prstGeom>
            <a:solidFill>
              <a:srgbClr val="219C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187" name="Рисунок 186"/>
            <p:cNvPicPr>
              <a:picLocks noChangeAspect="1"/>
            </p:cNvPicPr>
            <p:nvPr/>
          </p:nvPicPr>
          <p:blipFill>
            <a:blip r:embed="rId6"/>
            <a:stretch/>
          </p:blipFill>
          <p:spPr bwMode="auto">
            <a:xfrm>
              <a:off x="4728668" y="864064"/>
              <a:ext cx="304541" cy="8391783"/>
            </a:xfrm>
            <a:prstGeom prst="rect">
              <a:avLst/>
            </a:prstGeom>
          </p:spPr>
        </p:pic>
        <p:sp>
          <p:nvSpPr>
            <p:cNvPr id="188" name="TextBox 187"/>
            <p:cNvSpPr txBox="1"/>
            <p:nvPr/>
          </p:nvSpPr>
          <p:spPr bwMode="auto">
            <a:xfrm rot="16199998">
              <a:off x="4040567" y="4943749"/>
              <a:ext cx="2762881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2000">
                  <a:solidFill>
                    <a:srgbClr val="7A1F67"/>
                  </a:solidFill>
                  <a:latin typeface="Montserrat SemiBold"/>
                  <a:ea typeface="Roboto Black"/>
                </a:defRPr>
              </a:lvl1pPr>
            </a:lstStyle>
            <a:p>
              <a:pPr>
                <a:defRPr/>
              </a:pPr>
              <a:r>
                <a:rPr lang="ru-RU"/>
                <a:t>12 рабочих дней</a:t>
              </a:r>
              <a:endParaRPr/>
            </a:p>
          </p:txBody>
        </p:sp>
        <p:sp>
          <p:nvSpPr>
            <p:cNvPr id="189" name="TextBox 188"/>
            <p:cNvSpPr txBox="1"/>
            <p:nvPr/>
          </p:nvSpPr>
          <p:spPr bwMode="auto">
            <a:xfrm rot="16199998">
              <a:off x="1853788" y="4878456"/>
              <a:ext cx="6371760" cy="4740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Montserrat SemiBold"/>
                </a:rPr>
                <a:t> Дата начала и окончания аукциона указана </a:t>
              </a:r>
              <a:br>
                <a:rPr lang="ru-RU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Montserrat SemiBold"/>
                </a:rPr>
              </a:br>
              <a:r>
                <a:rPr lang="ru-RU">
                  <a:solidFill>
                    <a:schemeClr val="accent5">
                      <a:lumMod val="20000"/>
                      <a:lumOff val="80000"/>
                    </a:schemeClr>
                  </a:solidFill>
                  <a:latin typeface="Montserrat SemiBold"/>
                </a:rPr>
                <a:t>в извещение о проведении аукциона</a:t>
              </a:r>
              <a:endParaRPr/>
            </a:p>
          </p:txBody>
        </p:sp>
      </p:grpSp>
      <p:grpSp>
        <p:nvGrpSpPr>
          <p:cNvPr id="196" name="Группа 195"/>
          <p:cNvGrpSpPr/>
          <p:nvPr/>
        </p:nvGrpSpPr>
        <p:grpSpPr bwMode="auto">
          <a:xfrm>
            <a:off x="16658358" y="1438564"/>
            <a:ext cx="1325261" cy="8391783"/>
            <a:chOff x="4728668" y="864064"/>
            <a:chExt cx="980865" cy="8391783"/>
          </a:xfrm>
        </p:grpSpPr>
        <p:sp>
          <p:nvSpPr>
            <p:cNvPr id="197" name="Стрелка: пятиугольник 196"/>
            <p:cNvSpPr/>
            <p:nvPr/>
          </p:nvSpPr>
          <p:spPr bwMode="auto">
            <a:xfrm>
              <a:off x="4741864" y="2045399"/>
              <a:ext cx="967670" cy="6140163"/>
            </a:xfrm>
            <a:prstGeom prst="homePlate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198" name="Рисунок 197"/>
            <p:cNvPicPr>
              <a:picLocks noChangeAspect="1"/>
            </p:cNvPicPr>
            <p:nvPr/>
          </p:nvPicPr>
          <p:blipFill>
            <a:blip r:embed="rId6"/>
            <a:stretch/>
          </p:blipFill>
          <p:spPr bwMode="auto">
            <a:xfrm>
              <a:off x="4728668" y="864064"/>
              <a:ext cx="304541" cy="8391783"/>
            </a:xfrm>
            <a:prstGeom prst="rect">
              <a:avLst/>
            </a:prstGeom>
          </p:spPr>
        </p:pic>
        <p:sp>
          <p:nvSpPr>
            <p:cNvPr id="199" name="TextBox 198"/>
            <p:cNvSpPr txBox="1"/>
            <p:nvPr/>
          </p:nvSpPr>
          <p:spPr bwMode="auto">
            <a:xfrm rot="16199998">
              <a:off x="4061612" y="4975436"/>
              <a:ext cx="276288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 sz="2000">
                  <a:solidFill>
                    <a:srgbClr val="7A1F67"/>
                  </a:solidFill>
                  <a:latin typeface="Montserrat SemiBold"/>
                  <a:ea typeface="Roboto Black"/>
                </a:defRPr>
              </a:lvl1pPr>
            </a:lstStyle>
            <a:p>
              <a:pPr>
                <a:defRPr/>
              </a:pPr>
              <a:r>
                <a:rPr lang="ru-RU"/>
                <a:t>10 рабочих дней</a:t>
              </a:r>
              <a:endParaRPr/>
            </a:p>
          </p:txBody>
        </p:sp>
        <p:sp>
          <p:nvSpPr>
            <p:cNvPr id="200" name="TextBox 199"/>
            <p:cNvSpPr txBox="1"/>
            <p:nvPr/>
          </p:nvSpPr>
          <p:spPr bwMode="auto">
            <a:xfrm rot="16199998">
              <a:off x="1928343" y="4836742"/>
              <a:ext cx="637176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ctr">
                <a:defRPr>
                  <a:solidFill>
                    <a:schemeClr val="bg1"/>
                  </a:solidFill>
                  <a:latin typeface="Montserrat SemiBold"/>
                </a:defRPr>
              </a:lvl1pPr>
            </a:lstStyle>
            <a:p>
              <a:pPr>
                <a:defRPr/>
              </a:pPr>
              <a:r>
                <a:rPr lang="ru-RU">
                  <a:solidFill>
                    <a:srgbClr val="219C98"/>
                  </a:solidFill>
                </a:rPr>
                <a:t>Протокол о результатах аукциона </a:t>
              </a:r>
              <a:br>
                <a:rPr lang="ru-RU">
                  <a:solidFill>
                    <a:srgbClr val="219C98"/>
                  </a:solidFill>
                </a:rPr>
              </a:br>
              <a:r>
                <a:rPr lang="ru-RU">
                  <a:solidFill>
                    <a:srgbClr val="219C98"/>
                  </a:solidFill>
                </a:rPr>
                <a:t>и договора аренды ЗУ </a:t>
              </a:r>
              <a:endParaRPr/>
            </a:p>
          </p:txBody>
        </p:sp>
      </p:grpSp>
      <p:grpSp>
        <p:nvGrpSpPr>
          <p:cNvPr id="214" name="Группа 213"/>
          <p:cNvGrpSpPr/>
          <p:nvPr/>
        </p:nvGrpSpPr>
        <p:grpSpPr bwMode="auto">
          <a:xfrm>
            <a:off x="17849082" y="1862880"/>
            <a:ext cx="2309257" cy="3626880"/>
            <a:chOff x="17709656" y="2521658"/>
            <a:chExt cx="2156481" cy="3626880"/>
          </a:xfrm>
        </p:grpSpPr>
        <p:sp>
          <p:nvSpPr>
            <p:cNvPr id="208" name="TextBox 2"/>
            <p:cNvSpPr/>
            <p:nvPr/>
          </p:nvSpPr>
          <p:spPr bwMode="auto">
            <a:xfrm>
              <a:off x="17747701" y="3749335"/>
              <a:ext cx="2118436" cy="2399203"/>
            </a:xfrm>
            <a:prstGeom prst="rect">
              <a:avLst/>
            </a:prstGeom>
            <a:noFill/>
            <a:ln w="3175">
              <a:noFill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wrap="square" lIns="90000" tIns="45000" rIns="90000" bIns="45000" anchor="t">
              <a:spAutoFit/>
            </a:bodyPr>
            <a:lstStyle/>
            <a:p>
              <a:pPr>
                <a:defRPr/>
              </a:pPr>
              <a:r>
                <a:rPr lang="ru-RU" sz="1500" spc="-15">
                  <a:solidFill>
                    <a:schemeClr val="bg1"/>
                  </a:solidFill>
                  <a:latin typeface="Montserrat"/>
                  <a:ea typeface="Roboto"/>
                </a:rPr>
                <a:t>Подписать договор аренды </a:t>
              </a:r>
              <a:br>
                <a:rPr lang="ru-RU" sz="1500" spc="-15">
                  <a:solidFill>
                    <a:schemeClr val="bg1"/>
                  </a:solidFill>
                  <a:latin typeface="Montserrat"/>
                  <a:ea typeface="Roboto"/>
                </a:rPr>
              </a:br>
              <a:r>
                <a:rPr lang="ru-RU" sz="1500" spc="-15">
                  <a:solidFill>
                    <a:schemeClr val="bg1"/>
                  </a:solidFill>
                  <a:latin typeface="Montserrat"/>
                  <a:ea typeface="Roboto"/>
                </a:rPr>
                <a:t>в электронном виде на торговой площадке </a:t>
              </a:r>
              <a:br>
                <a:rPr lang="ru-RU" sz="1500" spc="-15">
                  <a:solidFill>
                    <a:schemeClr val="bg1"/>
                  </a:solidFill>
                  <a:latin typeface="Montserrat"/>
                  <a:ea typeface="Roboto"/>
                </a:rPr>
              </a:br>
              <a:r>
                <a:rPr lang="ru-RU" sz="1500" spc="-15">
                  <a:solidFill>
                    <a:schemeClr val="bg1"/>
                  </a:solidFill>
                  <a:latin typeface="Montserrat"/>
                  <a:ea typeface="Roboto"/>
                </a:rPr>
                <a:t>Сбербанк-АСТ </a:t>
              </a:r>
              <a:br>
                <a:rPr lang="ru-RU" sz="1500" spc="-15">
                  <a:solidFill>
                    <a:schemeClr val="bg1"/>
                  </a:solidFill>
                  <a:latin typeface="Montserrat"/>
                  <a:ea typeface="Roboto"/>
                </a:rPr>
              </a:br>
              <a:r>
                <a:rPr lang="ru-RU" sz="1500" spc="-15">
                  <a:solidFill>
                    <a:schemeClr val="bg1"/>
                  </a:solidFill>
                  <a:latin typeface="Montserrat"/>
                  <a:ea typeface="Roboto"/>
                </a:rPr>
                <a:t>и дождаться регистрации договора </a:t>
              </a:r>
              <a:br>
                <a:rPr lang="ru-RU" sz="1500" spc="-15">
                  <a:solidFill>
                    <a:schemeClr val="bg1"/>
                  </a:solidFill>
                  <a:latin typeface="Montserrat"/>
                  <a:ea typeface="Roboto"/>
                </a:rPr>
              </a:br>
              <a:r>
                <a:rPr lang="ru-RU" sz="1500" spc="-15">
                  <a:solidFill>
                    <a:schemeClr val="bg1"/>
                  </a:solidFill>
                  <a:latin typeface="Montserrat"/>
                  <a:ea typeface="Roboto"/>
                </a:rPr>
                <a:t>в Росреестре</a:t>
              </a:r>
              <a:endParaRPr/>
            </a:p>
          </p:txBody>
        </p:sp>
        <p:sp>
          <p:nvSpPr>
            <p:cNvPr id="210" name="TextBox 2"/>
            <p:cNvSpPr/>
            <p:nvPr/>
          </p:nvSpPr>
          <p:spPr bwMode="auto">
            <a:xfrm>
              <a:off x="17709656" y="3293024"/>
              <a:ext cx="1868399" cy="460211"/>
            </a:xfrm>
            <a:prstGeom prst="rect">
              <a:avLst/>
            </a:prstGeom>
            <a:noFill/>
            <a:ln w="3175">
              <a:noFill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wrap="square" lIns="90000" tIns="45000" rIns="90000" bIns="45000" anchor="t">
              <a:spAutoFit/>
            </a:bodyPr>
            <a:lstStyle/>
            <a:p>
              <a:pPr>
                <a:lnSpc>
                  <a:spcPct val="100000"/>
                </a:lnSpc>
                <a:buNone/>
                <a:defRPr/>
              </a:pPr>
              <a:r>
                <a:rPr lang="ru-RU" sz="2400" strike="noStrike" spc="-15">
                  <a:solidFill>
                    <a:schemeClr val="bg1"/>
                  </a:solidFill>
                  <a:latin typeface="Montserrat SemiBold"/>
                  <a:ea typeface="Roboto Medium"/>
                </a:rPr>
                <a:t>Результат</a:t>
              </a:r>
              <a:endParaRPr lang="ru-RU" sz="2400" strike="noStrike" spc="-1">
                <a:solidFill>
                  <a:schemeClr val="bg1"/>
                </a:solidFill>
                <a:latin typeface="Montserrat SemiBold"/>
                <a:ea typeface="Roboto Medium"/>
              </a:endParaRPr>
            </a:p>
          </p:txBody>
        </p:sp>
        <p:pic>
          <p:nvPicPr>
            <p:cNvPr id="212" name="Рисунок 211"/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/>
          </p:blipFill>
          <p:spPr bwMode="auto">
            <a:xfrm>
              <a:off x="17802540" y="2521658"/>
              <a:ext cx="655200" cy="655200"/>
            </a:xfrm>
            <a:prstGeom prst="rect">
              <a:avLst/>
            </a:prstGeom>
          </p:spPr>
        </p:pic>
      </p:grpSp>
      <p:pic>
        <p:nvPicPr>
          <p:cNvPr id="221" name="Рисунок 220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 bwMode="auto">
          <a:xfrm>
            <a:off x="447944" y="10164798"/>
            <a:ext cx="494491" cy="655200"/>
          </a:xfrm>
          <a:prstGeom prst="rect">
            <a:avLst/>
          </a:prstGeom>
        </p:spPr>
      </p:pic>
      <p:pic>
        <p:nvPicPr>
          <p:cNvPr id="223" name="Рисунок 222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/>
        </p:blipFill>
        <p:spPr bwMode="auto">
          <a:xfrm>
            <a:off x="8361019" y="10190187"/>
            <a:ext cx="586273" cy="658800"/>
          </a:xfrm>
          <a:prstGeom prst="rect">
            <a:avLst/>
          </a:prstGeom>
        </p:spPr>
      </p:pic>
      <p:grpSp>
        <p:nvGrpSpPr>
          <p:cNvPr id="11" name="Группа 10"/>
          <p:cNvGrpSpPr/>
          <p:nvPr/>
        </p:nvGrpSpPr>
        <p:grpSpPr bwMode="auto">
          <a:xfrm>
            <a:off x="4254207" y="1778009"/>
            <a:ext cx="2404989" cy="4140679"/>
            <a:chOff x="4546572" y="2348136"/>
            <a:chExt cx="2120109" cy="4140679"/>
          </a:xfrm>
        </p:grpSpPr>
        <p:sp>
          <p:nvSpPr>
            <p:cNvPr id="35" name="TextBox 2"/>
            <p:cNvSpPr/>
            <p:nvPr/>
          </p:nvSpPr>
          <p:spPr bwMode="auto">
            <a:xfrm>
              <a:off x="4546572" y="3497142"/>
              <a:ext cx="2120109" cy="2991673"/>
            </a:xfrm>
            <a:prstGeom prst="rect">
              <a:avLst/>
            </a:prstGeom>
            <a:noFill/>
            <a:ln w="3175">
              <a:noFill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wrap="square" lIns="90000" tIns="45000" rIns="90000" bIns="45000" anchor="t">
              <a:spAutoFit/>
            </a:bodyPr>
            <a:lstStyle/>
            <a:p>
              <a:pPr>
                <a:defRPr/>
              </a:pPr>
              <a: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Получить письмо от министерства имущественных и земельных отношений Липецкой области о возможности формирования земельного участка /либо мотивированный отказ способом указанным в заявлении</a:t>
              </a:r>
              <a:endParaRPr/>
            </a:p>
          </p:txBody>
        </p:sp>
        <p:sp>
          <p:nvSpPr>
            <p:cNvPr id="29" name="Рисунок 26"/>
            <p:cNvSpPr/>
            <p:nvPr/>
          </p:nvSpPr>
          <p:spPr bwMode="auto">
            <a:xfrm>
              <a:off x="4554314" y="2348136"/>
              <a:ext cx="571132" cy="608497"/>
            </a:xfrm>
            <a:custGeom>
              <a:avLst/>
              <a:gdLst>
                <a:gd name="connsiteX0" fmla="*/ 323865 w 672241"/>
                <a:gd name="connsiteY0" fmla="*/ 370860 h 672180"/>
                <a:gd name="connsiteX1" fmla="*/ 323865 w 672241"/>
                <a:gd name="connsiteY1" fmla="*/ 87232 h 672180"/>
                <a:gd name="connsiteX2" fmla="*/ 336151 w 672241"/>
                <a:gd name="connsiteY2" fmla="*/ 74946 h 672180"/>
                <a:gd name="connsiteX3" fmla="*/ 348438 w 672241"/>
                <a:gd name="connsiteY3" fmla="*/ 87232 h 672180"/>
                <a:gd name="connsiteX4" fmla="*/ 348438 w 672241"/>
                <a:gd name="connsiteY4" fmla="*/ 353045 h 672180"/>
                <a:gd name="connsiteX5" fmla="*/ 470194 w 672241"/>
                <a:gd name="connsiteY5" fmla="*/ 306603 h 672180"/>
                <a:gd name="connsiteX6" fmla="*/ 486166 w 672241"/>
                <a:gd name="connsiteY6" fmla="*/ 313545 h 672180"/>
                <a:gd name="connsiteX7" fmla="*/ 479225 w 672241"/>
                <a:gd name="connsiteY7" fmla="*/ 329517 h 672180"/>
                <a:gd name="connsiteX8" fmla="*/ 340820 w 672241"/>
                <a:gd name="connsiteY8" fmla="*/ 382348 h 672180"/>
                <a:gd name="connsiteX9" fmla="*/ 336459 w 672241"/>
                <a:gd name="connsiteY9" fmla="*/ 383146 h 672180"/>
                <a:gd name="connsiteX10" fmla="*/ 329210 w 672241"/>
                <a:gd name="connsiteY10" fmla="*/ 380873 h 672180"/>
                <a:gd name="connsiteX11" fmla="*/ 323865 w 672241"/>
                <a:gd name="connsiteY11" fmla="*/ 370860 h 672180"/>
                <a:gd name="connsiteX12" fmla="*/ 583658 w 672241"/>
                <a:gd name="connsiteY12" fmla="*/ 359250 h 672180"/>
                <a:gd name="connsiteX13" fmla="*/ 569715 w 672241"/>
                <a:gd name="connsiteY13" fmla="*/ 369618 h 672180"/>
                <a:gd name="connsiteX14" fmla="*/ 569713 w 672241"/>
                <a:gd name="connsiteY14" fmla="*/ 369631 h 672180"/>
                <a:gd name="connsiteX15" fmla="*/ 302670 w 672241"/>
                <a:gd name="connsiteY15" fmla="*/ 569876 h 672180"/>
                <a:gd name="connsiteX16" fmla="*/ 102425 w 672241"/>
                <a:gd name="connsiteY16" fmla="*/ 302834 h 672180"/>
                <a:gd name="connsiteX17" fmla="*/ 216483 w 672241"/>
                <a:gd name="connsiteY17" fmla="*/ 132753 h 672180"/>
                <a:gd name="connsiteX18" fmla="*/ 215255 w 672241"/>
                <a:gd name="connsiteY18" fmla="*/ 175755 h 672180"/>
                <a:gd name="connsiteX19" fmla="*/ 227354 w 672241"/>
                <a:gd name="connsiteY19" fmla="*/ 188225 h 672180"/>
                <a:gd name="connsiteX20" fmla="*/ 227357 w 672241"/>
                <a:gd name="connsiteY20" fmla="*/ 188225 h 672180"/>
                <a:gd name="connsiteX21" fmla="*/ 227357 w 672241"/>
                <a:gd name="connsiteY21" fmla="*/ 188225 h 672180"/>
                <a:gd name="connsiteX22" fmla="*/ 239643 w 672241"/>
                <a:gd name="connsiteY22" fmla="*/ 176308 h 672180"/>
                <a:gd name="connsiteX23" fmla="*/ 241609 w 672241"/>
                <a:gd name="connsiteY23" fmla="*/ 105354 h 672180"/>
                <a:gd name="connsiteX24" fmla="*/ 229753 w 672241"/>
                <a:gd name="connsiteY24" fmla="*/ 92700 h 672180"/>
                <a:gd name="connsiteX25" fmla="*/ 165926 w 672241"/>
                <a:gd name="connsiteY25" fmla="*/ 90488 h 672180"/>
                <a:gd name="connsiteX26" fmla="*/ 153240 w 672241"/>
                <a:gd name="connsiteY26" fmla="*/ 102375 h 672180"/>
                <a:gd name="connsiteX27" fmla="*/ 165127 w 672241"/>
                <a:gd name="connsiteY27" fmla="*/ 115061 h 672180"/>
                <a:gd name="connsiteX28" fmla="*/ 196826 w 672241"/>
                <a:gd name="connsiteY28" fmla="*/ 116166 h 672180"/>
                <a:gd name="connsiteX29" fmla="*/ 116069 w 672241"/>
                <a:gd name="connsiteY29" fmla="*/ 475652 h 672180"/>
                <a:gd name="connsiteX30" fmla="*/ 475554 w 672241"/>
                <a:gd name="connsiteY30" fmla="*/ 556409 h 672180"/>
                <a:gd name="connsiteX31" fmla="*/ 594101 w 672241"/>
                <a:gd name="connsiteY31" fmla="*/ 373133 h 672180"/>
                <a:gd name="connsiteX32" fmla="*/ 583658 w 672241"/>
                <a:gd name="connsiteY32" fmla="*/ 359250 h 672180"/>
                <a:gd name="connsiteX33" fmla="*/ 672180 w 672241"/>
                <a:gd name="connsiteY33" fmla="*/ 336090 h 672180"/>
                <a:gd name="connsiteX34" fmla="*/ 336090 w 672241"/>
                <a:gd name="connsiteY34" fmla="*/ 672180 h 672180"/>
                <a:gd name="connsiteX35" fmla="*/ 0 w 672241"/>
                <a:gd name="connsiteY35" fmla="*/ 336090 h 672180"/>
                <a:gd name="connsiteX36" fmla="*/ 336090 w 672241"/>
                <a:gd name="connsiteY36" fmla="*/ 0 h 672180"/>
                <a:gd name="connsiteX37" fmla="*/ 336151 w 672241"/>
                <a:gd name="connsiteY37" fmla="*/ 0 h 672180"/>
                <a:gd name="connsiteX38" fmla="*/ 672242 w 672241"/>
                <a:gd name="connsiteY38" fmla="*/ 336090 h 672180"/>
                <a:gd name="connsiteX39" fmla="*/ 647608 w 672241"/>
                <a:gd name="connsiteY39" fmla="*/ 336090 h 672180"/>
                <a:gd name="connsiteX40" fmla="*/ 336090 w 672241"/>
                <a:gd name="connsiteY40" fmla="*/ 24572 h 672180"/>
                <a:gd name="connsiteX41" fmla="*/ 24572 w 672241"/>
                <a:gd name="connsiteY41" fmla="*/ 336090 h 672180"/>
                <a:gd name="connsiteX42" fmla="*/ 336090 w 672241"/>
                <a:gd name="connsiteY42" fmla="*/ 647608 h 672180"/>
                <a:gd name="connsiteX43" fmla="*/ 647669 w 672241"/>
                <a:gd name="connsiteY43" fmla="*/ 336090 h 672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672241" h="672180" fill="norm" stroke="1" extrusionOk="0">
                  <a:moveTo>
                    <a:pt x="323865" y="370860"/>
                  </a:moveTo>
                  <a:lnTo>
                    <a:pt x="323865" y="87232"/>
                  </a:lnTo>
                  <a:cubicBezTo>
                    <a:pt x="323865" y="80447"/>
                    <a:pt x="329366" y="74946"/>
                    <a:pt x="336151" y="74946"/>
                  </a:cubicBezTo>
                  <a:cubicBezTo>
                    <a:pt x="342937" y="74946"/>
                    <a:pt x="348438" y="80447"/>
                    <a:pt x="348438" y="87232"/>
                  </a:cubicBezTo>
                  <a:lnTo>
                    <a:pt x="348438" y="353045"/>
                  </a:lnTo>
                  <a:lnTo>
                    <a:pt x="470194" y="306603"/>
                  </a:lnTo>
                  <a:cubicBezTo>
                    <a:pt x="476522" y="304110"/>
                    <a:pt x="483673" y="307217"/>
                    <a:pt x="486166" y="313545"/>
                  </a:cubicBezTo>
                  <a:cubicBezTo>
                    <a:pt x="488660" y="319872"/>
                    <a:pt x="485552" y="327023"/>
                    <a:pt x="479225" y="329517"/>
                  </a:cubicBezTo>
                  <a:lnTo>
                    <a:pt x="340820" y="382348"/>
                  </a:lnTo>
                  <a:cubicBezTo>
                    <a:pt x="339429" y="382885"/>
                    <a:pt x="337950" y="383156"/>
                    <a:pt x="336459" y="383146"/>
                  </a:cubicBezTo>
                  <a:cubicBezTo>
                    <a:pt x="333863" y="383173"/>
                    <a:pt x="331325" y="382378"/>
                    <a:pt x="329210" y="380873"/>
                  </a:cubicBezTo>
                  <a:cubicBezTo>
                    <a:pt x="325901" y="378608"/>
                    <a:pt x="323906" y="374870"/>
                    <a:pt x="323865" y="370860"/>
                  </a:cubicBezTo>
                  <a:close/>
                  <a:moveTo>
                    <a:pt x="583658" y="359250"/>
                  </a:moveTo>
                  <a:cubicBezTo>
                    <a:pt x="576945" y="358262"/>
                    <a:pt x="570702" y="362905"/>
                    <a:pt x="569715" y="369618"/>
                  </a:cubicBezTo>
                  <a:cubicBezTo>
                    <a:pt x="569714" y="369622"/>
                    <a:pt x="569714" y="369627"/>
                    <a:pt x="569713" y="369631"/>
                  </a:cubicBezTo>
                  <a:cubicBezTo>
                    <a:pt x="551267" y="498670"/>
                    <a:pt x="431708" y="588322"/>
                    <a:pt x="302670" y="569876"/>
                  </a:cubicBezTo>
                  <a:cubicBezTo>
                    <a:pt x="173633" y="551430"/>
                    <a:pt x="83980" y="431872"/>
                    <a:pt x="102425" y="302834"/>
                  </a:cubicBezTo>
                  <a:cubicBezTo>
                    <a:pt x="112589" y="231740"/>
                    <a:pt x="154568" y="169141"/>
                    <a:pt x="216483" y="132753"/>
                  </a:cubicBezTo>
                  <a:lnTo>
                    <a:pt x="215255" y="175755"/>
                  </a:lnTo>
                  <a:cubicBezTo>
                    <a:pt x="215152" y="182539"/>
                    <a:pt x="220569" y="188123"/>
                    <a:pt x="227354" y="188225"/>
                  </a:cubicBezTo>
                  <a:cubicBezTo>
                    <a:pt x="227355" y="188225"/>
                    <a:pt x="227356" y="188225"/>
                    <a:pt x="227357" y="188225"/>
                  </a:cubicBezTo>
                  <a:lnTo>
                    <a:pt x="227357" y="188225"/>
                  </a:lnTo>
                  <a:cubicBezTo>
                    <a:pt x="234001" y="188228"/>
                    <a:pt x="239444" y="182949"/>
                    <a:pt x="239643" y="176308"/>
                  </a:cubicBezTo>
                  <a:lnTo>
                    <a:pt x="241609" y="105354"/>
                  </a:lnTo>
                  <a:cubicBezTo>
                    <a:pt x="241816" y="98591"/>
                    <a:pt x="236515" y="92933"/>
                    <a:pt x="229753" y="92700"/>
                  </a:cubicBezTo>
                  <a:lnTo>
                    <a:pt x="165926" y="90488"/>
                  </a:lnTo>
                  <a:cubicBezTo>
                    <a:pt x="159140" y="90268"/>
                    <a:pt x="153461" y="95589"/>
                    <a:pt x="153240" y="102375"/>
                  </a:cubicBezTo>
                  <a:cubicBezTo>
                    <a:pt x="153020" y="109161"/>
                    <a:pt x="158341" y="114840"/>
                    <a:pt x="165127" y="115061"/>
                  </a:cubicBezTo>
                  <a:lnTo>
                    <a:pt x="196826" y="116166"/>
                  </a:lnTo>
                  <a:cubicBezTo>
                    <a:pt x="75256" y="193135"/>
                    <a:pt x="39100" y="354083"/>
                    <a:pt x="116069" y="475652"/>
                  </a:cubicBezTo>
                  <a:cubicBezTo>
                    <a:pt x="193038" y="597221"/>
                    <a:pt x="353985" y="633380"/>
                    <a:pt x="475554" y="556409"/>
                  </a:cubicBezTo>
                  <a:cubicBezTo>
                    <a:pt x="539990" y="515612"/>
                    <a:pt x="583315" y="448631"/>
                    <a:pt x="594101" y="373133"/>
                  </a:cubicBezTo>
                  <a:cubicBezTo>
                    <a:pt x="595050" y="366416"/>
                    <a:pt x="590375" y="360201"/>
                    <a:pt x="583658" y="359250"/>
                  </a:cubicBezTo>
                  <a:close/>
                  <a:moveTo>
                    <a:pt x="672180" y="336090"/>
                  </a:moveTo>
                  <a:cubicBezTo>
                    <a:pt x="672180" y="521707"/>
                    <a:pt x="521707" y="672180"/>
                    <a:pt x="336090" y="672180"/>
                  </a:cubicBezTo>
                  <a:cubicBezTo>
                    <a:pt x="150473" y="672180"/>
                    <a:pt x="0" y="521707"/>
                    <a:pt x="0" y="336090"/>
                  </a:cubicBezTo>
                  <a:cubicBezTo>
                    <a:pt x="0" y="150473"/>
                    <a:pt x="150473" y="0"/>
                    <a:pt x="336090" y="0"/>
                  </a:cubicBezTo>
                  <a:cubicBezTo>
                    <a:pt x="336110" y="0"/>
                    <a:pt x="336131" y="0"/>
                    <a:pt x="336151" y="0"/>
                  </a:cubicBezTo>
                  <a:cubicBezTo>
                    <a:pt x="521685" y="203"/>
                    <a:pt x="672039" y="150557"/>
                    <a:pt x="672242" y="336090"/>
                  </a:cubicBezTo>
                  <a:close/>
                  <a:moveTo>
                    <a:pt x="647608" y="336090"/>
                  </a:moveTo>
                  <a:cubicBezTo>
                    <a:pt x="647608" y="164043"/>
                    <a:pt x="508137" y="24572"/>
                    <a:pt x="336090" y="24572"/>
                  </a:cubicBezTo>
                  <a:cubicBezTo>
                    <a:pt x="164043" y="24572"/>
                    <a:pt x="24572" y="164043"/>
                    <a:pt x="24572" y="336090"/>
                  </a:cubicBezTo>
                  <a:cubicBezTo>
                    <a:pt x="24572" y="508137"/>
                    <a:pt x="164043" y="647608"/>
                    <a:pt x="336090" y="647608"/>
                  </a:cubicBezTo>
                  <a:cubicBezTo>
                    <a:pt x="508077" y="647436"/>
                    <a:pt x="647466" y="508077"/>
                    <a:pt x="647669" y="336090"/>
                  </a:cubicBezTo>
                  <a:close/>
                </a:path>
              </a:pathLst>
            </a:custGeom>
            <a:solidFill>
              <a:srgbClr val="7A1F67"/>
            </a:solidFill>
            <a:ln w="6117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TextBox 2"/>
            <p:cNvSpPr/>
            <p:nvPr/>
          </p:nvSpPr>
          <p:spPr bwMode="auto">
            <a:xfrm>
              <a:off x="4554314" y="3068173"/>
              <a:ext cx="2038783" cy="460211"/>
            </a:xfrm>
            <a:prstGeom prst="rect">
              <a:avLst/>
            </a:prstGeom>
            <a:noFill/>
            <a:ln w="3175">
              <a:noFill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wrap="square" lIns="90000" tIns="45000" rIns="90000" bIns="45000" anchor="t">
              <a:spAutoFit/>
            </a:bodyPr>
            <a:lstStyle/>
            <a:p>
              <a:pPr>
                <a:lnSpc>
                  <a:spcPct val="100000"/>
                </a:lnSpc>
                <a:buNone/>
                <a:defRPr/>
              </a:pPr>
              <a:r>
                <a:rPr lang="ru-RU" sz="2400" spc="-15">
                  <a:solidFill>
                    <a:srgbClr val="7A1F67"/>
                  </a:solidFill>
                  <a:latin typeface="Montserrat SemiBold"/>
                  <a:ea typeface="Roboto Medium"/>
                </a:rPr>
                <a:t>Получение</a:t>
              </a:r>
              <a:endParaRPr lang="ru-RU" sz="2400" strike="noStrike" spc="-1">
                <a:solidFill>
                  <a:srgbClr val="7A1F67"/>
                </a:solidFill>
                <a:latin typeface="Montserrat SemiBold"/>
                <a:ea typeface="Roboto Medium"/>
              </a:endParaRPr>
            </a:p>
          </p:txBody>
        </p:sp>
      </p:grpSp>
      <p:sp>
        <p:nvSpPr>
          <p:cNvPr id="18" name="Рисунок 15"/>
          <p:cNvSpPr/>
          <p:nvPr/>
        </p:nvSpPr>
        <p:spPr bwMode="auto">
          <a:xfrm>
            <a:off x="517924" y="5971096"/>
            <a:ext cx="482233" cy="678846"/>
          </a:xfrm>
          <a:custGeom>
            <a:avLst/>
            <a:gdLst>
              <a:gd name="connsiteX0" fmla="*/ 24860 w 1511522"/>
              <a:gd name="connsiteY0" fmla="*/ 0 h 1969674"/>
              <a:gd name="connsiteX1" fmla="*/ 1213676 w 1511522"/>
              <a:gd name="connsiteY1" fmla="*/ 0 h 1969674"/>
              <a:gd name="connsiteX2" fmla="*/ 1237298 w 1511522"/>
              <a:gd name="connsiteY2" fmla="*/ 52388 h 1969674"/>
              <a:gd name="connsiteX3" fmla="*/ 1237298 w 1511522"/>
              <a:gd name="connsiteY3" fmla="*/ 137446 h 1969674"/>
              <a:gd name="connsiteX4" fmla="*/ 1325023 w 1511522"/>
              <a:gd name="connsiteY4" fmla="*/ 137446 h 1969674"/>
              <a:gd name="connsiteX5" fmla="*/ 1375220 w 1511522"/>
              <a:gd name="connsiteY5" fmla="*/ 187928 h 1969674"/>
              <a:gd name="connsiteX6" fmla="*/ 1375220 w 1511522"/>
              <a:gd name="connsiteY6" fmla="*/ 273653 h 1969674"/>
              <a:gd name="connsiteX7" fmla="*/ 1459897 w 1511522"/>
              <a:gd name="connsiteY7" fmla="*/ 273653 h 1969674"/>
              <a:gd name="connsiteX8" fmla="*/ 1511522 w 1511522"/>
              <a:gd name="connsiteY8" fmla="*/ 324517 h 1969674"/>
              <a:gd name="connsiteX9" fmla="*/ 1511522 w 1511522"/>
              <a:gd name="connsiteY9" fmla="*/ 872585 h 1969674"/>
              <a:gd name="connsiteX10" fmla="*/ 1511522 w 1511522"/>
              <a:gd name="connsiteY10" fmla="*/ 1432274 h 1969674"/>
              <a:gd name="connsiteX11" fmla="*/ 1511522 w 1511522"/>
              <a:gd name="connsiteY11" fmla="*/ 1922717 h 1969674"/>
              <a:gd name="connsiteX12" fmla="*/ 1465707 w 1511522"/>
              <a:gd name="connsiteY12" fmla="*/ 1969675 h 1969674"/>
              <a:gd name="connsiteX13" fmla="*/ 323088 w 1511522"/>
              <a:gd name="connsiteY13" fmla="*/ 1969675 h 1969674"/>
              <a:gd name="connsiteX14" fmla="*/ 274701 w 1511522"/>
              <a:gd name="connsiteY14" fmla="*/ 1922050 h 1969674"/>
              <a:gd name="connsiteX15" fmla="*/ 274701 w 1511522"/>
              <a:gd name="connsiteY15" fmla="*/ 1833563 h 1969674"/>
              <a:gd name="connsiteX16" fmla="*/ 252889 w 1511522"/>
              <a:gd name="connsiteY16" fmla="*/ 1832515 h 1969674"/>
              <a:gd name="connsiteX17" fmla="*/ 177832 w 1511522"/>
              <a:gd name="connsiteY17" fmla="*/ 1832515 h 1969674"/>
              <a:gd name="connsiteX18" fmla="*/ 136874 w 1511522"/>
              <a:gd name="connsiteY18" fmla="*/ 1792224 h 1969674"/>
              <a:gd name="connsiteX19" fmla="*/ 136874 w 1511522"/>
              <a:gd name="connsiteY19" fmla="*/ 1757648 h 1969674"/>
              <a:gd name="connsiteX20" fmla="*/ 136874 w 1511522"/>
              <a:gd name="connsiteY20" fmla="*/ 1696307 h 1969674"/>
              <a:gd name="connsiteX21" fmla="*/ 66675 w 1511522"/>
              <a:gd name="connsiteY21" fmla="*/ 1696307 h 1969674"/>
              <a:gd name="connsiteX22" fmla="*/ 0 w 1511522"/>
              <a:gd name="connsiteY22" fmla="*/ 1630871 h 1969674"/>
              <a:gd name="connsiteX23" fmla="*/ 0 w 1511522"/>
              <a:gd name="connsiteY23" fmla="*/ 49720 h 1969674"/>
              <a:gd name="connsiteX24" fmla="*/ 24860 w 1511522"/>
              <a:gd name="connsiteY24" fmla="*/ 0 h 1969674"/>
              <a:gd name="connsiteX25" fmla="*/ 72485 w 1511522"/>
              <a:gd name="connsiteY25" fmla="*/ 1622584 h 1969674"/>
              <a:gd name="connsiteX26" fmla="*/ 1164241 w 1511522"/>
              <a:gd name="connsiteY26" fmla="*/ 1622584 h 1969674"/>
              <a:gd name="connsiteX27" fmla="*/ 1164241 w 1511522"/>
              <a:gd name="connsiteY27" fmla="*/ 74105 h 1969674"/>
              <a:gd name="connsiteX28" fmla="*/ 72581 w 1511522"/>
              <a:gd name="connsiteY28" fmla="*/ 74105 h 1969674"/>
              <a:gd name="connsiteX29" fmla="*/ 1301210 w 1511522"/>
              <a:gd name="connsiteY29" fmla="*/ 1760315 h 1969674"/>
              <a:gd name="connsiteX30" fmla="*/ 1301210 w 1511522"/>
              <a:gd name="connsiteY30" fmla="*/ 210312 h 1969674"/>
              <a:gd name="connsiteX31" fmla="*/ 1237107 w 1511522"/>
              <a:gd name="connsiteY31" fmla="*/ 210312 h 1969674"/>
              <a:gd name="connsiteX32" fmla="*/ 1237107 w 1511522"/>
              <a:gd name="connsiteY32" fmla="*/ 1643063 h 1969674"/>
              <a:gd name="connsiteX33" fmla="*/ 1185577 w 1511522"/>
              <a:gd name="connsiteY33" fmla="*/ 1696022 h 1969674"/>
              <a:gd name="connsiteX34" fmla="*/ 233077 w 1511522"/>
              <a:gd name="connsiteY34" fmla="*/ 1696022 h 1969674"/>
              <a:gd name="connsiteX35" fmla="*/ 210693 w 1511522"/>
              <a:gd name="connsiteY35" fmla="*/ 1696022 h 1969674"/>
              <a:gd name="connsiteX36" fmla="*/ 210693 w 1511522"/>
              <a:gd name="connsiteY36" fmla="*/ 1760125 h 1969674"/>
              <a:gd name="connsiteX37" fmla="*/ 347853 w 1511522"/>
              <a:gd name="connsiteY37" fmla="*/ 1896237 h 1969674"/>
              <a:gd name="connsiteX38" fmla="*/ 1438751 w 1511522"/>
              <a:gd name="connsiteY38" fmla="*/ 1896237 h 1969674"/>
              <a:gd name="connsiteX39" fmla="*/ 1438751 w 1511522"/>
              <a:gd name="connsiteY39" fmla="*/ 347186 h 1969674"/>
              <a:gd name="connsiteX40" fmla="*/ 1374839 w 1511522"/>
              <a:gd name="connsiteY40" fmla="*/ 347186 h 1969674"/>
              <a:gd name="connsiteX41" fmla="*/ 1374839 w 1511522"/>
              <a:gd name="connsiteY41" fmla="*/ 364998 h 1969674"/>
              <a:gd name="connsiteX42" fmla="*/ 1374839 w 1511522"/>
              <a:gd name="connsiteY42" fmla="*/ 1778889 h 1969674"/>
              <a:gd name="connsiteX43" fmla="*/ 1321784 w 1511522"/>
              <a:gd name="connsiteY43" fmla="*/ 1832420 h 1969674"/>
              <a:gd name="connsiteX44" fmla="*/ 347853 w 1511522"/>
              <a:gd name="connsiteY44" fmla="*/ 1832420 h 1969674"/>
              <a:gd name="connsiteX45" fmla="*/ 617220 w 1511522"/>
              <a:gd name="connsiteY45" fmla="*/ 1150430 h 1969674"/>
              <a:gd name="connsiteX46" fmla="*/ 966978 w 1511522"/>
              <a:gd name="connsiteY46" fmla="*/ 1150430 h 1969674"/>
              <a:gd name="connsiteX47" fmla="*/ 1010031 w 1511522"/>
              <a:gd name="connsiteY47" fmla="*/ 1125855 h 1969674"/>
              <a:gd name="connsiteX48" fmla="*/ 966026 w 1511522"/>
              <a:gd name="connsiteY48" fmla="*/ 1078230 h 1969674"/>
              <a:gd name="connsiteX49" fmla="*/ 274225 w 1511522"/>
              <a:gd name="connsiteY49" fmla="*/ 1078230 h 1969674"/>
              <a:gd name="connsiteX50" fmla="*/ 251460 w 1511522"/>
              <a:gd name="connsiteY50" fmla="*/ 1080802 h 1969674"/>
              <a:gd name="connsiteX51" fmla="*/ 225171 w 1511522"/>
              <a:gd name="connsiteY51" fmla="*/ 1112139 h 1969674"/>
              <a:gd name="connsiteX52" fmla="*/ 246983 w 1511522"/>
              <a:gd name="connsiteY52" fmla="*/ 1146715 h 1969674"/>
              <a:gd name="connsiteX53" fmla="*/ 273272 w 1511522"/>
              <a:gd name="connsiteY53" fmla="*/ 1150430 h 1969674"/>
              <a:gd name="connsiteX54" fmla="*/ 617220 w 1511522"/>
              <a:gd name="connsiteY54" fmla="*/ 1150430 h 1969674"/>
              <a:gd name="connsiteX55" fmla="*/ 884492 w 1511522"/>
              <a:gd name="connsiteY55" fmla="*/ 1327690 h 1969674"/>
              <a:gd name="connsiteX56" fmla="*/ 976789 w 1511522"/>
              <a:gd name="connsiteY56" fmla="*/ 1327690 h 1969674"/>
              <a:gd name="connsiteX57" fmla="*/ 1014127 w 1511522"/>
              <a:gd name="connsiteY57" fmla="*/ 1294638 h 1969674"/>
              <a:gd name="connsiteX58" fmla="*/ 981075 w 1511522"/>
              <a:gd name="connsiteY58" fmla="*/ 1257300 h 1969674"/>
              <a:gd name="connsiteX59" fmla="*/ 960025 w 1511522"/>
              <a:gd name="connsiteY59" fmla="*/ 1255871 h 1969674"/>
              <a:gd name="connsiteX60" fmla="*/ 279083 w 1511522"/>
              <a:gd name="connsiteY60" fmla="*/ 1255871 h 1969674"/>
              <a:gd name="connsiteX61" fmla="*/ 252413 w 1511522"/>
              <a:gd name="connsiteY61" fmla="*/ 1257967 h 1969674"/>
              <a:gd name="connsiteX62" fmla="*/ 225803 w 1511522"/>
              <a:gd name="connsiteY62" fmla="*/ 1298505 h 1969674"/>
              <a:gd name="connsiteX63" fmla="*/ 229934 w 1511522"/>
              <a:gd name="connsiteY63" fmla="*/ 1309116 h 1969674"/>
              <a:gd name="connsiteX64" fmla="*/ 269272 w 1511522"/>
              <a:gd name="connsiteY64" fmla="*/ 1328166 h 1969674"/>
              <a:gd name="connsiteX65" fmla="*/ 619315 w 1511522"/>
              <a:gd name="connsiteY65" fmla="*/ 1328166 h 1969674"/>
              <a:gd name="connsiteX66" fmla="*/ 619125 w 1511522"/>
              <a:gd name="connsiteY66" fmla="*/ 723138 h 1969674"/>
              <a:gd name="connsiteX67" fmla="*/ 274892 w 1511522"/>
              <a:gd name="connsiteY67" fmla="*/ 723138 h 1969674"/>
              <a:gd name="connsiteX68" fmla="*/ 255842 w 1511522"/>
              <a:gd name="connsiteY68" fmla="*/ 723805 h 1969674"/>
              <a:gd name="connsiteX69" fmla="*/ 225266 w 1511522"/>
              <a:gd name="connsiteY69" fmla="*/ 760190 h 1969674"/>
              <a:gd name="connsiteX70" fmla="*/ 256223 w 1511522"/>
              <a:gd name="connsiteY70" fmla="*/ 793623 h 1969674"/>
              <a:gd name="connsiteX71" fmla="*/ 281083 w 1511522"/>
              <a:gd name="connsiteY71" fmla="*/ 795052 h 1969674"/>
              <a:gd name="connsiteX72" fmla="*/ 936784 w 1511522"/>
              <a:gd name="connsiteY72" fmla="*/ 795052 h 1969674"/>
              <a:gd name="connsiteX73" fmla="*/ 980694 w 1511522"/>
              <a:gd name="connsiteY73" fmla="*/ 793242 h 1969674"/>
              <a:gd name="connsiteX74" fmla="*/ 1009269 w 1511522"/>
              <a:gd name="connsiteY74" fmla="*/ 769715 h 1969674"/>
              <a:gd name="connsiteX75" fmla="*/ 968978 w 1511522"/>
              <a:gd name="connsiteY75" fmla="*/ 723329 h 1969674"/>
              <a:gd name="connsiteX76" fmla="*/ 618935 w 1511522"/>
              <a:gd name="connsiteY76" fmla="*/ 723329 h 1969674"/>
              <a:gd name="connsiteX77" fmla="*/ 617220 w 1511522"/>
              <a:gd name="connsiteY77" fmla="*/ 973074 h 1969674"/>
              <a:gd name="connsiteX78" fmla="*/ 963168 w 1511522"/>
              <a:gd name="connsiteY78" fmla="*/ 973074 h 1969674"/>
              <a:gd name="connsiteX79" fmla="*/ 1012984 w 1511522"/>
              <a:gd name="connsiteY79" fmla="*/ 937260 h 1969674"/>
              <a:gd name="connsiteX80" fmla="*/ 964311 w 1511522"/>
              <a:gd name="connsiteY80" fmla="*/ 900398 h 1969674"/>
              <a:gd name="connsiteX81" fmla="*/ 276225 w 1511522"/>
              <a:gd name="connsiteY81" fmla="*/ 900398 h 1969674"/>
              <a:gd name="connsiteX82" fmla="*/ 257175 w 1511522"/>
              <a:gd name="connsiteY82" fmla="*/ 901160 h 1969674"/>
              <a:gd name="connsiteX83" fmla="*/ 224981 w 1511522"/>
              <a:gd name="connsiteY83" fmla="*/ 936212 h 1969674"/>
              <a:gd name="connsiteX84" fmla="*/ 256032 w 1511522"/>
              <a:gd name="connsiteY84" fmla="*/ 971550 h 1969674"/>
              <a:gd name="connsiteX85" fmla="*/ 277082 w 1511522"/>
              <a:gd name="connsiteY85" fmla="*/ 972788 h 1969674"/>
              <a:gd name="connsiteX86" fmla="*/ 617125 w 1511522"/>
              <a:gd name="connsiteY86" fmla="*/ 972788 h 1969674"/>
              <a:gd name="connsiteX87" fmla="*/ 619125 w 1511522"/>
              <a:gd name="connsiteY87" fmla="*/ 616839 h 1969674"/>
              <a:gd name="connsiteX88" fmla="*/ 934403 w 1511522"/>
              <a:gd name="connsiteY88" fmla="*/ 616839 h 1969674"/>
              <a:gd name="connsiteX89" fmla="*/ 982028 w 1511522"/>
              <a:gd name="connsiteY89" fmla="*/ 615696 h 1969674"/>
              <a:gd name="connsiteX90" fmla="*/ 1012003 w 1511522"/>
              <a:gd name="connsiteY90" fmla="*/ 577578 h 1969674"/>
              <a:gd name="connsiteX91" fmla="*/ 1007840 w 1511522"/>
              <a:gd name="connsiteY91" fmla="*/ 564833 h 1969674"/>
              <a:gd name="connsiteX92" fmla="*/ 967073 w 1511522"/>
              <a:gd name="connsiteY92" fmla="*/ 545783 h 1969674"/>
              <a:gd name="connsiteX93" fmla="*/ 273272 w 1511522"/>
              <a:gd name="connsiteY93" fmla="*/ 545783 h 1969674"/>
              <a:gd name="connsiteX94" fmla="*/ 254222 w 1511522"/>
              <a:gd name="connsiteY94" fmla="*/ 546735 h 1969674"/>
              <a:gd name="connsiteX95" fmla="*/ 225076 w 1511522"/>
              <a:gd name="connsiteY95" fmla="*/ 582168 h 1969674"/>
              <a:gd name="connsiteX96" fmla="*/ 253651 w 1511522"/>
              <a:gd name="connsiteY96" fmla="*/ 615696 h 1969674"/>
              <a:gd name="connsiteX97" fmla="*/ 280416 w 1511522"/>
              <a:gd name="connsiteY97" fmla="*/ 617030 h 1969674"/>
              <a:gd name="connsiteX98" fmla="*/ 619125 w 1511522"/>
              <a:gd name="connsiteY98" fmla="*/ 617030 h 1969674"/>
              <a:gd name="connsiteX99" fmla="*/ 807720 w 1511522"/>
              <a:gd name="connsiteY99" fmla="*/ 439007 h 1969674"/>
              <a:gd name="connsiteX100" fmla="*/ 849821 w 1511522"/>
              <a:gd name="connsiteY100" fmla="*/ 404717 h 1969674"/>
              <a:gd name="connsiteX101" fmla="*/ 808196 w 1511522"/>
              <a:gd name="connsiteY101" fmla="*/ 367760 h 1969674"/>
              <a:gd name="connsiteX102" fmla="*/ 560546 w 1511522"/>
              <a:gd name="connsiteY102" fmla="*/ 367760 h 1969674"/>
              <a:gd name="connsiteX103" fmla="*/ 431864 w 1511522"/>
              <a:gd name="connsiteY103" fmla="*/ 367760 h 1969674"/>
              <a:gd name="connsiteX104" fmla="*/ 404336 w 1511522"/>
              <a:gd name="connsiteY104" fmla="*/ 373571 h 1969674"/>
              <a:gd name="connsiteX105" fmla="*/ 388811 w 1511522"/>
              <a:gd name="connsiteY105" fmla="*/ 411671 h 1969674"/>
              <a:gd name="connsiteX106" fmla="*/ 425577 w 1511522"/>
              <a:gd name="connsiteY106" fmla="*/ 439007 h 1969674"/>
              <a:gd name="connsiteX107" fmla="*/ 619125 w 1511522"/>
              <a:gd name="connsiteY107" fmla="*/ 439007 h 1969674"/>
              <a:gd name="connsiteX108" fmla="*/ 807720 w 1511522"/>
              <a:gd name="connsiteY108" fmla="*/ 439007 h 1969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1511522" h="1969674" fill="norm" stroke="1" extrusionOk="0">
                <a:moveTo>
                  <a:pt x="24860" y="0"/>
                </a:moveTo>
                <a:lnTo>
                  <a:pt x="1213676" y="0"/>
                </a:lnTo>
                <a:cubicBezTo>
                  <a:pt x="1232726" y="12478"/>
                  <a:pt x="1238536" y="30099"/>
                  <a:pt x="1237298" y="52388"/>
                </a:cubicBezTo>
                <a:cubicBezTo>
                  <a:pt x="1235774" y="79724"/>
                  <a:pt x="1237298" y="107252"/>
                  <a:pt x="1237298" y="137446"/>
                </a:cubicBezTo>
                <a:lnTo>
                  <a:pt x="1325023" y="137446"/>
                </a:lnTo>
                <a:cubicBezTo>
                  <a:pt x="1363123" y="137446"/>
                  <a:pt x="1375124" y="149162"/>
                  <a:pt x="1375220" y="187928"/>
                </a:cubicBezTo>
                <a:cubicBezTo>
                  <a:pt x="1375220" y="215932"/>
                  <a:pt x="1375220" y="243935"/>
                  <a:pt x="1375220" y="273653"/>
                </a:cubicBezTo>
                <a:cubicBezTo>
                  <a:pt x="1405033" y="273653"/>
                  <a:pt x="1432370" y="273653"/>
                  <a:pt x="1459897" y="273653"/>
                </a:cubicBezTo>
                <a:cubicBezTo>
                  <a:pt x="1500473" y="273653"/>
                  <a:pt x="1511522" y="284512"/>
                  <a:pt x="1511522" y="324517"/>
                </a:cubicBezTo>
                <a:cubicBezTo>
                  <a:pt x="1511522" y="507206"/>
                  <a:pt x="1511522" y="689896"/>
                  <a:pt x="1511522" y="872585"/>
                </a:cubicBezTo>
                <a:cubicBezTo>
                  <a:pt x="1511522" y="1059209"/>
                  <a:pt x="1511522" y="1245775"/>
                  <a:pt x="1511522" y="1432274"/>
                </a:cubicBezTo>
                <a:cubicBezTo>
                  <a:pt x="1511522" y="1595847"/>
                  <a:pt x="1511522" y="1759334"/>
                  <a:pt x="1511522" y="1922717"/>
                </a:cubicBezTo>
                <a:cubicBezTo>
                  <a:pt x="1511522" y="1957197"/>
                  <a:pt x="1499711" y="1969389"/>
                  <a:pt x="1465707" y="1969675"/>
                </a:cubicBezTo>
                <a:lnTo>
                  <a:pt x="323088" y="1969675"/>
                </a:lnTo>
                <a:cubicBezTo>
                  <a:pt x="286226" y="1969675"/>
                  <a:pt x="274606" y="1958150"/>
                  <a:pt x="274701" y="1922050"/>
                </a:cubicBezTo>
                <a:cubicBezTo>
                  <a:pt x="274701" y="1892808"/>
                  <a:pt x="274701" y="1863662"/>
                  <a:pt x="274701" y="1833563"/>
                </a:cubicBezTo>
                <a:cubicBezTo>
                  <a:pt x="265176" y="1833563"/>
                  <a:pt x="259175" y="1832610"/>
                  <a:pt x="252889" y="1832515"/>
                </a:cubicBezTo>
                <a:cubicBezTo>
                  <a:pt x="227838" y="1832515"/>
                  <a:pt x="202883" y="1832515"/>
                  <a:pt x="177832" y="1832515"/>
                </a:cubicBezTo>
                <a:cubicBezTo>
                  <a:pt x="152781" y="1832515"/>
                  <a:pt x="138017" y="1818799"/>
                  <a:pt x="136874" y="1792224"/>
                </a:cubicBezTo>
                <a:cubicBezTo>
                  <a:pt x="136874" y="1780699"/>
                  <a:pt x="136874" y="1769174"/>
                  <a:pt x="136874" y="1757648"/>
                </a:cubicBezTo>
                <a:lnTo>
                  <a:pt x="136874" y="1696307"/>
                </a:lnTo>
                <a:lnTo>
                  <a:pt x="66675" y="1696307"/>
                </a:lnTo>
                <a:cubicBezTo>
                  <a:pt x="6572" y="1696307"/>
                  <a:pt x="0" y="1689926"/>
                  <a:pt x="0" y="1630871"/>
                </a:cubicBezTo>
                <a:cubicBezTo>
                  <a:pt x="0" y="1103824"/>
                  <a:pt x="0" y="576770"/>
                  <a:pt x="0" y="49720"/>
                </a:cubicBezTo>
                <a:cubicBezTo>
                  <a:pt x="0" y="27908"/>
                  <a:pt x="5715" y="11239"/>
                  <a:pt x="24860" y="0"/>
                </a:cubicBezTo>
                <a:close/>
                <a:moveTo>
                  <a:pt x="72485" y="1622584"/>
                </a:moveTo>
                <a:lnTo>
                  <a:pt x="1164241" y="1622584"/>
                </a:lnTo>
                <a:lnTo>
                  <a:pt x="1164241" y="74105"/>
                </a:lnTo>
                <a:lnTo>
                  <a:pt x="72581" y="74105"/>
                </a:lnTo>
                <a:close/>
                <a:moveTo>
                  <a:pt x="1301210" y="1760315"/>
                </a:moveTo>
                <a:lnTo>
                  <a:pt x="1301210" y="210312"/>
                </a:lnTo>
                <a:lnTo>
                  <a:pt x="1237107" y="210312"/>
                </a:lnTo>
                <a:lnTo>
                  <a:pt x="1237107" y="1643063"/>
                </a:lnTo>
                <a:cubicBezTo>
                  <a:pt x="1237107" y="1684782"/>
                  <a:pt x="1226534" y="1695926"/>
                  <a:pt x="1185577" y="1696022"/>
                </a:cubicBezTo>
                <a:lnTo>
                  <a:pt x="233077" y="1696022"/>
                </a:lnTo>
                <a:lnTo>
                  <a:pt x="210693" y="1696022"/>
                </a:lnTo>
                <a:lnTo>
                  <a:pt x="210693" y="1760125"/>
                </a:lnTo>
                <a:close/>
                <a:moveTo>
                  <a:pt x="347853" y="1896237"/>
                </a:moveTo>
                <a:lnTo>
                  <a:pt x="1438751" y="1896237"/>
                </a:lnTo>
                <a:lnTo>
                  <a:pt x="1438751" y="347186"/>
                </a:lnTo>
                <a:lnTo>
                  <a:pt x="1374839" y="347186"/>
                </a:lnTo>
                <a:lnTo>
                  <a:pt x="1374839" y="364998"/>
                </a:lnTo>
                <a:cubicBezTo>
                  <a:pt x="1374839" y="836295"/>
                  <a:pt x="1374839" y="1307592"/>
                  <a:pt x="1374839" y="1778889"/>
                </a:cubicBezTo>
                <a:cubicBezTo>
                  <a:pt x="1374839" y="1821466"/>
                  <a:pt x="1364171" y="1832420"/>
                  <a:pt x="1321784" y="1832420"/>
                </a:cubicBezTo>
                <a:lnTo>
                  <a:pt x="347853" y="1832420"/>
                </a:lnTo>
                <a:close/>
                <a:moveTo>
                  <a:pt x="617220" y="1150430"/>
                </a:moveTo>
                <a:cubicBezTo>
                  <a:pt x="733806" y="1150430"/>
                  <a:pt x="850392" y="1150430"/>
                  <a:pt x="966978" y="1150430"/>
                </a:cubicBezTo>
                <a:cubicBezTo>
                  <a:pt x="986028" y="1150430"/>
                  <a:pt x="1002792" y="1145858"/>
                  <a:pt x="1010031" y="1125855"/>
                </a:cubicBezTo>
                <a:cubicBezTo>
                  <a:pt x="1019556" y="1099090"/>
                  <a:pt x="1000506" y="1078230"/>
                  <a:pt x="966026" y="1078230"/>
                </a:cubicBezTo>
                <a:cubicBezTo>
                  <a:pt x="735394" y="1078230"/>
                  <a:pt x="504794" y="1078230"/>
                  <a:pt x="274225" y="1078230"/>
                </a:cubicBezTo>
                <a:cubicBezTo>
                  <a:pt x="266564" y="1078230"/>
                  <a:pt x="258928" y="1079087"/>
                  <a:pt x="251460" y="1080802"/>
                </a:cubicBezTo>
                <a:cubicBezTo>
                  <a:pt x="236354" y="1083659"/>
                  <a:pt x="225357" y="1096766"/>
                  <a:pt x="225171" y="1112139"/>
                </a:cubicBezTo>
                <a:cubicBezTo>
                  <a:pt x="223014" y="1127446"/>
                  <a:pt x="232239" y="1142067"/>
                  <a:pt x="246983" y="1146715"/>
                </a:cubicBezTo>
                <a:cubicBezTo>
                  <a:pt x="255461" y="1149487"/>
                  <a:pt x="264360" y="1150744"/>
                  <a:pt x="273272" y="1150430"/>
                </a:cubicBezTo>
                <a:cubicBezTo>
                  <a:pt x="387572" y="1150430"/>
                  <a:pt x="502222" y="1150430"/>
                  <a:pt x="617220" y="1150430"/>
                </a:cubicBezTo>
                <a:close/>
                <a:moveTo>
                  <a:pt x="884492" y="1327690"/>
                </a:moveTo>
                <a:cubicBezTo>
                  <a:pt x="915257" y="1327690"/>
                  <a:pt x="946023" y="1327690"/>
                  <a:pt x="976789" y="1327690"/>
                </a:cubicBezTo>
                <a:cubicBezTo>
                  <a:pt x="996229" y="1328871"/>
                  <a:pt x="1012946" y="1314079"/>
                  <a:pt x="1014127" y="1294638"/>
                </a:cubicBezTo>
                <a:cubicBezTo>
                  <a:pt x="1015308" y="1275198"/>
                  <a:pt x="1000516" y="1258481"/>
                  <a:pt x="981075" y="1257300"/>
                </a:cubicBezTo>
                <a:cubicBezTo>
                  <a:pt x="974112" y="1256252"/>
                  <a:pt x="967073" y="1255776"/>
                  <a:pt x="960025" y="1255871"/>
                </a:cubicBezTo>
                <a:cubicBezTo>
                  <a:pt x="733075" y="1255871"/>
                  <a:pt x="506095" y="1255871"/>
                  <a:pt x="279083" y="1255871"/>
                </a:cubicBezTo>
                <a:cubicBezTo>
                  <a:pt x="270144" y="1255662"/>
                  <a:pt x="261208" y="1256367"/>
                  <a:pt x="252413" y="1257967"/>
                </a:cubicBezTo>
                <a:cubicBezTo>
                  <a:pt x="233869" y="1261815"/>
                  <a:pt x="221955" y="1279960"/>
                  <a:pt x="225803" y="1298505"/>
                </a:cubicBezTo>
                <a:cubicBezTo>
                  <a:pt x="226579" y="1302248"/>
                  <a:pt x="227975" y="1305839"/>
                  <a:pt x="229934" y="1309116"/>
                </a:cubicBezTo>
                <a:cubicBezTo>
                  <a:pt x="238697" y="1324451"/>
                  <a:pt x="252889" y="1328166"/>
                  <a:pt x="269272" y="1328166"/>
                </a:cubicBezTo>
                <a:cubicBezTo>
                  <a:pt x="385984" y="1328166"/>
                  <a:pt x="502666" y="1328166"/>
                  <a:pt x="619315" y="1328166"/>
                </a:cubicBezTo>
                <a:close/>
                <a:moveTo>
                  <a:pt x="619125" y="723138"/>
                </a:moveTo>
                <a:cubicBezTo>
                  <a:pt x="504444" y="723138"/>
                  <a:pt x="389699" y="723138"/>
                  <a:pt x="274892" y="723138"/>
                </a:cubicBezTo>
                <a:cubicBezTo>
                  <a:pt x="268534" y="722840"/>
                  <a:pt x="262162" y="723064"/>
                  <a:pt x="255842" y="723805"/>
                </a:cubicBezTo>
                <a:cubicBezTo>
                  <a:pt x="237912" y="726450"/>
                  <a:pt x="224783" y="742073"/>
                  <a:pt x="225266" y="760190"/>
                </a:cubicBezTo>
                <a:cubicBezTo>
                  <a:pt x="225445" y="777640"/>
                  <a:pt x="238838" y="792105"/>
                  <a:pt x="256223" y="793623"/>
                </a:cubicBezTo>
                <a:cubicBezTo>
                  <a:pt x="264457" y="794769"/>
                  <a:pt x="272771" y="795246"/>
                  <a:pt x="281083" y="795052"/>
                </a:cubicBezTo>
                <a:cubicBezTo>
                  <a:pt x="499650" y="795052"/>
                  <a:pt x="718216" y="795052"/>
                  <a:pt x="936784" y="795052"/>
                </a:cubicBezTo>
                <a:cubicBezTo>
                  <a:pt x="951431" y="796573"/>
                  <a:pt x="966226" y="795963"/>
                  <a:pt x="980694" y="793242"/>
                </a:cubicBezTo>
                <a:cubicBezTo>
                  <a:pt x="992848" y="789292"/>
                  <a:pt x="1003059" y="780886"/>
                  <a:pt x="1009269" y="769715"/>
                </a:cubicBezTo>
                <a:cubicBezTo>
                  <a:pt x="1020318" y="744950"/>
                  <a:pt x="1000506" y="723329"/>
                  <a:pt x="968978" y="723329"/>
                </a:cubicBezTo>
                <a:cubicBezTo>
                  <a:pt x="852328" y="723329"/>
                  <a:pt x="735647" y="723329"/>
                  <a:pt x="618935" y="723329"/>
                </a:cubicBezTo>
                <a:close/>
                <a:moveTo>
                  <a:pt x="617220" y="973074"/>
                </a:moveTo>
                <a:lnTo>
                  <a:pt x="963168" y="973074"/>
                </a:lnTo>
                <a:cubicBezTo>
                  <a:pt x="994124" y="973074"/>
                  <a:pt x="1012317" y="959930"/>
                  <a:pt x="1012984" y="937260"/>
                </a:cubicBezTo>
                <a:cubicBezTo>
                  <a:pt x="1013651" y="914590"/>
                  <a:pt x="994791" y="900589"/>
                  <a:pt x="964311" y="900398"/>
                </a:cubicBezTo>
                <a:lnTo>
                  <a:pt x="276225" y="900398"/>
                </a:lnTo>
                <a:cubicBezTo>
                  <a:pt x="269865" y="900179"/>
                  <a:pt x="263498" y="900434"/>
                  <a:pt x="257175" y="901160"/>
                </a:cubicBezTo>
                <a:cubicBezTo>
                  <a:pt x="239270" y="903310"/>
                  <a:pt x="225603" y="918189"/>
                  <a:pt x="224981" y="936212"/>
                </a:cubicBezTo>
                <a:cubicBezTo>
                  <a:pt x="224672" y="954234"/>
                  <a:pt x="238118" y="969540"/>
                  <a:pt x="256032" y="971550"/>
                </a:cubicBezTo>
                <a:cubicBezTo>
                  <a:pt x="262994" y="972636"/>
                  <a:pt x="270042" y="973045"/>
                  <a:pt x="277082" y="972788"/>
                </a:cubicBezTo>
                <a:lnTo>
                  <a:pt x="617125" y="972788"/>
                </a:lnTo>
                <a:close/>
                <a:moveTo>
                  <a:pt x="619125" y="616839"/>
                </a:moveTo>
                <a:lnTo>
                  <a:pt x="934403" y="616839"/>
                </a:lnTo>
                <a:cubicBezTo>
                  <a:pt x="950285" y="617496"/>
                  <a:pt x="966197" y="617115"/>
                  <a:pt x="982028" y="615696"/>
                </a:cubicBezTo>
                <a:cubicBezTo>
                  <a:pt x="1000830" y="613448"/>
                  <a:pt x="1014251" y="596381"/>
                  <a:pt x="1012003" y="577578"/>
                </a:cubicBezTo>
                <a:cubicBezTo>
                  <a:pt x="1011469" y="573096"/>
                  <a:pt x="1010050" y="568765"/>
                  <a:pt x="1007840" y="564833"/>
                </a:cubicBezTo>
                <a:cubicBezTo>
                  <a:pt x="999268" y="548164"/>
                  <a:pt x="984028" y="545783"/>
                  <a:pt x="967073" y="545783"/>
                </a:cubicBezTo>
                <a:lnTo>
                  <a:pt x="273272" y="545783"/>
                </a:lnTo>
                <a:cubicBezTo>
                  <a:pt x="266907" y="545580"/>
                  <a:pt x="260535" y="545898"/>
                  <a:pt x="254222" y="546735"/>
                </a:cubicBezTo>
                <a:cubicBezTo>
                  <a:pt x="237139" y="549813"/>
                  <a:pt x="224800" y="564813"/>
                  <a:pt x="225076" y="582168"/>
                </a:cubicBezTo>
                <a:cubicBezTo>
                  <a:pt x="225327" y="598751"/>
                  <a:pt x="237317" y="612819"/>
                  <a:pt x="253651" y="615696"/>
                </a:cubicBezTo>
                <a:cubicBezTo>
                  <a:pt x="262526" y="616809"/>
                  <a:pt x="271474" y="617255"/>
                  <a:pt x="280416" y="617030"/>
                </a:cubicBezTo>
                <a:lnTo>
                  <a:pt x="619125" y="617030"/>
                </a:lnTo>
                <a:close/>
                <a:moveTo>
                  <a:pt x="807720" y="439007"/>
                </a:moveTo>
                <a:cubicBezTo>
                  <a:pt x="834295" y="439007"/>
                  <a:pt x="849059" y="426434"/>
                  <a:pt x="849821" y="404717"/>
                </a:cubicBezTo>
                <a:cubicBezTo>
                  <a:pt x="850583" y="383000"/>
                  <a:pt x="835628" y="368808"/>
                  <a:pt x="808196" y="367760"/>
                </a:cubicBezTo>
                <a:lnTo>
                  <a:pt x="560546" y="367760"/>
                </a:lnTo>
                <a:cubicBezTo>
                  <a:pt x="517684" y="367760"/>
                  <a:pt x="474821" y="367760"/>
                  <a:pt x="431864" y="367760"/>
                </a:cubicBezTo>
                <a:cubicBezTo>
                  <a:pt x="422351" y="367416"/>
                  <a:pt x="412898" y="369412"/>
                  <a:pt x="404336" y="373571"/>
                </a:cubicBezTo>
                <a:cubicBezTo>
                  <a:pt x="390446" y="380679"/>
                  <a:pt x="383845" y="396878"/>
                  <a:pt x="388811" y="411671"/>
                </a:cubicBezTo>
                <a:cubicBezTo>
                  <a:pt x="392404" y="428760"/>
                  <a:pt x="408177" y="440487"/>
                  <a:pt x="425577" y="439007"/>
                </a:cubicBezTo>
                <a:lnTo>
                  <a:pt x="619125" y="439007"/>
                </a:lnTo>
                <a:cubicBezTo>
                  <a:pt x="682181" y="439103"/>
                  <a:pt x="744950" y="439198"/>
                  <a:pt x="807720" y="439007"/>
                </a:cubicBezTo>
                <a:close/>
              </a:path>
            </a:pathLst>
          </a:custGeom>
          <a:solidFill>
            <a:srgbClr val="7A1F6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endParaRPr lang="ru-RU"/>
          </a:p>
        </p:txBody>
      </p:sp>
      <p:sp>
        <p:nvSpPr>
          <p:cNvPr id="19" name="Рисунок 15"/>
          <p:cNvSpPr/>
          <p:nvPr/>
        </p:nvSpPr>
        <p:spPr bwMode="auto">
          <a:xfrm>
            <a:off x="8201564" y="5987779"/>
            <a:ext cx="502008" cy="642087"/>
          </a:xfrm>
          <a:custGeom>
            <a:avLst/>
            <a:gdLst>
              <a:gd name="connsiteX0" fmla="*/ 24860 w 1511522"/>
              <a:gd name="connsiteY0" fmla="*/ 0 h 1969674"/>
              <a:gd name="connsiteX1" fmla="*/ 1213676 w 1511522"/>
              <a:gd name="connsiteY1" fmla="*/ 0 h 1969674"/>
              <a:gd name="connsiteX2" fmla="*/ 1237298 w 1511522"/>
              <a:gd name="connsiteY2" fmla="*/ 52388 h 1969674"/>
              <a:gd name="connsiteX3" fmla="*/ 1237298 w 1511522"/>
              <a:gd name="connsiteY3" fmla="*/ 137446 h 1969674"/>
              <a:gd name="connsiteX4" fmla="*/ 1325023 w 1511522"/>
              <a:gd name="connsiteY4" fmla="*/ 137446 h 1969674"/>
              <a:gd name="connsiteX5" fmla="*/ 1375220 w 1511522"/>
              <a:gd name="connsiteY5" fmla="*/ 187928 h 1969674"/>
              <a:gd name="connsiteX6" fmla="*/ 1375220 w 1511522"/>
              <a:gd name="connsiteY6" fmla="*/ 273653 h 1969674"/>
              <a:gd name="connsiteX7" fmla="*/ 1459897 w 1511522"/>
              <a:gd name="connsiteY7" fmla="*/ 273653 h 1969674"/>
              <a:gd name="connsiteX8" fmla="*/ 1511522 w 1511522"/>
              <a:gd name="connsiteY8" fmla="*/ 324517 h 1969674"/>
              <a:gd name="connsiteX9" fmla="*/ 1511522 w 1511522"/>
              <a:gd name="connsiteY9" fmla="*/ 872585 h 1969674"/>
              <a:gd name="connsiteX10" fmla="*/ 1511522 w 1511522"/>
              <a:gd name="connsiteY10" fmla="*/ 1432274 h 1969674"/>
              <a:gd name="connsiteX11" fmla="*/ 1511522 w 1511522"/>
              <a:gd name="connsiteY11" fmla="*/ 1922717 h 1969674"/>
              <a:gd name="connsiteX12" fmla="*/ 1465707 w 1511522"/>
              <a:gd name="connsiteY12" fmla="*/ 1969675 h 1969674"/>
              <a:gd name="connsiteX13" fmla="*/ 323088 w 1511522"/>
              <a:gd name="connsiteY13" fmla="*/ 1969675 h 1969674"/>
              <a:gd name="connsiteX14" fmla="*/ 274701 w 1511522"/>
              <a:gd name="connsiteY14" fmla="*/ 1922050 h 1969674"/>
              <a:gd name="connsiteX15" fmla="*/ 274701 w 1511522"/>
              <a:gd name="connsiteY15" fmla="*/ 1833563 h 1969674"/>
              <a:gd name="connsiteX16" fmla="*/ 252889 w 1511522"/>
              <a:gd name="connsiteY16" fmla="*/ 1832515 h 1969674"/>
              <a:gd name="connsiteX17" fmla="*/ 177832 w 1511522"/>
              <a:gd name="connsiteY17" fmla="*/ 1832515 h 1969674"/>
              <a:gd name="connsiteX18" fmla="*/ 136874 w 1511522"/>
              <a:gd name="connsiteY18" fmla="*/ 1792224 h 1969674"/>
              <a:gd name="connsiteX19" fmla="*/ 136874 w 1511522"/>
              <a:gd name="connsiteY19" fmla="*/ 1757648 h 1969674"/>
              <a:gd name="connsiteX20" fmla="*/ 136874 w 1511522"/>
              <a:gd name="connsiteY20" fmla="*/ 1696307 h 1969674"/>
              <a:gd name="connsiteX21" fmla="*/ 66675 w 1511522"/>
              <a:gd name="connsiteY21" fmla="*/ 1696307 h 1969674"/>
              <a:gd name="connsiteX22" fmla="*/ 0 w 1511522"/>
              <a:gd name="connsiteY22" fmla="*/ 1630871 h 1969674"/>
              <a:gd name="connsiteX23" fmla="*/ 0 w 1511522"/>
              <a:gd name="connsiteY23" fmla="*/ 49720 h 1969674"/>
              <a:gd name="connsiteX24" fmla="*/ 24860 w 1511522"/>
              <a:gd name="connsiteY24" fmla="*/ 0 h 1969674"/>
              <a:gd name="connsiteX25" fmla="*/ 72485 w 1511522"/>
              <a:gd name="connsiteY25" fmla="*/ 1622584 h 1969674"/>
              <a:gd name="connsiteX26" fmla="*/ 1164241 w 1511522"/>
              <a:gd name="connsiteY26" fmla="*/ 1622584 h 1969674"/>
              <a:gd name="connsiteX27" fmla="*/ 1164241 w 1511522"/>
              <a:gd name="connsiteY27" fmla="*/ 74105 h 1969674"/>
              <a:gd name="connsiteX28" fmla="*/ 72581 w 1511522"/>
              <a:gd name="connsiteY28" fmla="*/ 74105 h 1969674"/>
              <a:gd name="connsiteX29" fmla="*/ 1301210 w 1511522"/>
              <a:gd name="connsiteY29" fmla="*/ 1760315 h 1969674"/>
              <a:gd name="connsiteX30" fmla="*/ 1301210 w 1511522"/>
              <a:gd name="connsiteY30" fmla="*/ 210312 h 1969674"/>
              <a:gd name="connsiteX31" fmla="*/ 1237107 w 1511522"/>
              <a:gd name="connsiteY31" fmla="*/ 210312 h 1969674"/>
              <a:gd name="connsiteX32" fmla="*/ 1237107 w 1511522"/>
              <a:gd name="connsiteY32" fmla="*/ 1643063 h 1969674"/>
              <a:gd name="connsiteX33" fmla="*/ 1185577 w 1511522"/>
              <a:gd name="connsiteY33" fmla="*/ 1696022 h 1969674"/>
              <a:gd name="connsiteX34" fmla="*/ 233077 w 1511522"/>
              <a:gd name="connsiteY34" fmla="*/ 1696022 h 1969674"/>
              <a:gd name="connsiteX35" fmla="*/ 210693 w 1511522"/>
              <a:gd name="connsiteY35" fmla="*/ 1696022 h 1969674"/>
              <a:gd name="connsiteX36" fmla="*/ 210693 w 1511522"/>
              <a:gd name="connsiteY36" fmla="*/ 1760125 h 1969674"/>
              <a:gd name="connsiteX37" fmla="*/ 347853 w 1511522"/>
              <a:gd name="connsiteY37" fmla="*/ 1896237 h 1969674"/>
              <a:gd name="connsiteX38" fmla="*/ 1438751 w 1511522"/>
              <a:gd name="connsiteY38" fmla="*/ 1896237 h 1969674"/>
              <a:gd name="connsiteX39" fmla="*/ 1438751 w 1511522"/>
              <a:gd name="connsiteY39" fmla="*/ 347186 h 1969674"/>
              <a:gd name="connsiteX40" fmla="*/ 1374839 w 1511522"/>
              <a:gd name="connsiteY40" fmla="*/ 347186 h 1969674"/>
              <a:gd name="connsiteX41" fmla="*/ 1374839 w 1511522"/>
              <a:gd name="connsiteY41" fmla="*/ 364998 h 1969674"/>
              <a:gd name="connsiteX42" fmla="*/ 1374839 w 1511522"/>
              <a:gd name="connsiteY42" fmla="*/ 1778889 h 1969674"/>
              <a:gd name="connsiteX43" fmla="*/ 1321784 w 1511522"/>
              <a:gd name="connsiteY43" fmla="*/ 1832420 h 1969674"/>
              <a:gd name="connsiteX44" fmla="*/ 347853 w 1511522"/>
              <a:gd name="connsiteY44" fmla="*/ 1832420 h 1969674"/>
              <a:gd name="connsiteX45" fmla="*/ 617220 w 1511522"/>
              <a:gd name="connsiteY45" fmla="*/ 1150430 h 1969674"/>
              <a:gd name="connsiteX46" fmla="*/ 966978 w 1511522"/>
              <a:gd name="connsiteY46" fmla="*/ 1150430 h 1969674"/>
              <a:gd name="connsiteX47" fmla="*/ 1010031 w 1511522"/>
              <a:gd name="connsiteY47" fmla="*/ 1125855 h 1969674"/>
              <a:gd name="connsiteX48" fmla="*/ 966026 w 1511522"/>
              <a:gd name="connsiteY48" fmla="*/ 1078230 h 1969674"/>
              <a:gd name="connsiteX49" fmla="*/ 274225 w 1511522"/>
              <a:gd name="connsiteY49" fmla="*/ 1078230 h 1969674"/>
              <a:gd name="connsiteX50" fmla="*/ 251460 w 1511522"/>
              <a:gd name="connsiteY50" fmla="*/ 1080802 h 1969674"/>
              <a:gd name="connsiteX51" fmla="*/ 225171 w 1511522"/>
              <a:gd name="connsiteY51" fmla="*/ 1112139 h 1969674"/>
              <a:gd name="connsiteX52" fmla="*/ 246983 w 1511522"/>
              <a:gd name="connsiteY52" fmla="*/ 1146715 h 1969674"/>
              <a:gd name="connsiteX53" fmla="*/ 273272 w 1511522"/>
              <a:gd name="connsiteY53" fmla="*/ 1150430 h 1969674"/>
              <a:gd name="connsiteX54" fmla="*/ 617220 w 1511522"/>
              <a:gd name="connsiteY54" fmla="*/ 1150430 h 1969674"/>
              <a:gd name="connsiteX55" fmla="*/ 884492 w 1511522"/>
              <a:gd name="connsiteY55" fmla="*/ 1327690 h 1969674"/>
              <a:gd name="connsiteX56" fmla="*/ 976789 w 1511522"/>
              <a:gd name="connsiteY56" fmla="*/ 1327690 h 1969674"/>
              <a:gd name="connsiteX57" fmla="*/ 1014127 w 1511522"/>
              <a:gd name="connsiteY57" fmla="*/ 1294638 h 1969674"/>
              <a:gd name="connsiteX58" fmla="*/ 981075 w 1511522"/>
              <a:gd name="connsiteY58" fmla="*/ 1257300 h 1969674"/>
              <a:gd name="connsiteX59" fmla="*/ 960025 w 1511522"/>
              <a:gd name="connsiteY59" fmla="*/ 1255871 h 1969674"/>
              <a:gd name="connsiteX60" fmla="*/ 279083 w 1511522"/>
              <a:gd name="connsiteY60" fmla="*/ 1255871 h 1969674"/>
              <a:gd name="connsiteX61" fmla="*/ 252413 w 1511522"/>
              <a:gd name="connsiteY61" fmla="*/ 1257967 h 1969674"/>
              <a:gd name="connsiteX62" fmla="*/ 225803 w 1511522"/>
              <a:gd name="connsiteY62" fmla="*/ 1298505 h 1969674"/>
              <a:gd name="connsiteX63" fmla="*/ 229934 w 1511522"/>
              <a:gd name="connsiteY63" fmla="*/ 1309116 h 1969674"/>
              <a:gd name="connsiteX64" fmla="*/ 269272 w 1511522"/>
              <a:gd name="connsiteY64" fmla="*/ 1328166 h 1969674"/>
              <a:gd name="connsiteX65" fmla="*/ 619315 w 1511522"/>
              <a:gd name="connsiteY65" fmla="*/ 1328166 h 1969674"/>
              <a:gd name="connsiteX66" fmla="*/ 619125 w 1511522"/>
              <a:gd name="connsiteY66" fmla="*/ 723138 h 1969674"/>
              <a:gd name="connsiteX67" fmla="*/ 274892 w 1511522"/>
              <a:gd name="connsiteY67" fmla="*/ 723138 h 1969674"/>
              <a:gd name="connsiteX68" fmla="*/ 255842 w 1511522"/>
              <a:gd name="connsiteY68" fmla="*/ 723805 h 1969674"/>
              <a:gd name="connsiteX69" fmla="*/ 225266 w 1511522"/>
              <a:gd name="connsiteY69" fmla="*/ 760190 h 1969674"/>
              <a:gd name="connsiteX70" fmla="*/ 256223 w 1511522"/>
              <a:gd name="connsiteY70" fmla="*/ 793623 h 1969674"/>
              <a:gd name="connsiteX71" fmla="*/ 281083 w 1511522"/>
              <a:gd name="connsiteY71" fmla="*/ 795052 h 1969674"/>
              <a:gd name="connsiteX72" fmla="*/ 936784 w 1511522"/>
              <a:gd name="connsiteY72" fmla="*/ 795052 h 1969674"/>
              <a:gd name="connsiteX73" fmla="*/ 980694 w 1511522"/>
              <a:gd name="connsiteY73" fmla="*/ 793242 h 1969674"/>
              <a:gd name="connsiteX74" fmla="*/ 1009269 w 1511522"/>
              <a:gd name="connsiteY74" fmla="*/ 769715 h 1969674"/>
              <a:gd name="connsiteX75" fmla="*/ 968978 w 1511522"/>
              <a:gd name="connsiteY75" fmla="*/ 723329 h 1969674"/>
              <a:gd name="connsiteX76" fmla="*/ 618935 w 1511522"/>
              <a:gd name="connsiteY76" fmla="*/ 723329 h 1969674"/>
              <a:gd name="connsiteX77" fmla="*/ 617220 w 1511522"/>
              <a:gd name="connsiteY77" fmla="*/ 973074 h 1969674"/>
              <a:gd name="connsiteX78" fmla="*/ 963168 w 1511522"/>
              <a:gd name="connsiteY78" fmla="*/ 973074 h 1969674"/>
              <a:gd name="connsiteX79" fmla="*/ 1012984 w 1511522"/>
              <a:gd name="connsiteY79" fmla="*/ 937260 h 1969674"/>
              <a:gd name="connsiteX80" fmla="*/ 964311 w 1511522"/>
              <a:gd name="connsiteY80" fmla="*/ 900398 h 1969674"/>
              <a:gd name="connsiteX81" fmla="*/ 276225 w 1511522"/>
              <a:gd name="connsiteY81" fmla="*/ 900398 h 1969674"/>
              <a:gd name="connsiteX82" fmla="*/ 257175 w 1511522"/>
              <a:gd name="connsiteY82" fmla="*/ 901160 h 1969674"/>
              <a:gd name="connsiteX83" fmla="*/ 224981 w 1511522"/>
              <a:gd name="connsiteY83" fmla="*/ 936212 h 1969674"/>
              <a:gd name="connsiteX84" fmla="*/ 256032 w 1511522"/>
              <a:gd name="connsiteY84" fmla="*/ 971550 h 1969674"/>
              <a:gd name="connsiteX85" fmla="*/ 277082 w 1511522"/>
              <a:gd name="connsiteY85" fmla="*/ 972788 h 1969674"/>
              <a:gd name="connsiteX86" fmla="*/ 617125 w 1511522"/>
              <a:gd name="connsiteY86" fmla="*/ 972788 h 1969674"/>
              <a:gd name="connsiteX87" fmla="*/ 619125 w 1511522"/>
              <a:gd name="connsiteY87" fmla="*/ 616839 h 1969674"/>
              <a:gd name="connsiteX88" fmla="*/ 934403 w 1511522"/>
              <a:gd name="connsiteY88" fmla="*/ 616839 h 1969674"/>
              <a:gd name="connsiteX89" fmla="*/ 982028 w 1511522"/>
              <a:gd name="connsiteY89" fmla="*/ 615696 h 1969674"/>
              <a:gd name="connsiteX90" fmla="*/ 1012003 w 1511522"/>
              <a:gd name="connsiteY90" fmla="*/ 577578 h 1969674"/>
              <a:gd name="connsiteX91" fmla="*/ 1007840 w 1511522"/>
              <a:gd name="connsiteY91" fmla="*/ 564833 h 1969674"/>
              <a:gd name="connsiteX92" fmla="*/ 967073 w 1511522"/>
              <a:gd name="connsiteY92" fmla="*/ 545783 h 1969674"/>
              <a:gd name="connsiteX93" fmla="*/ 273272 w 1511522"/>
              <a:gd name="connsiteY93" fmla="*/ 545783 h 1969674"/>
              <a:gd name="connsiteX94" fmla="*/ 254222 w 1511522"/>
              <a:gd name="connsiteY94" fmla="*/ 546735 h 1969674"/>
              <a:gd name="connsiteX95" fmla="*/ 225076 w 1511522"/>
              <a:gd name="connsiteY95" fmla="*/ 582168 h 1969674"/>
              <a:gd name="connsiteX96" fmla="*/ 253651 w 1511522"/>
              <a:gd name="connsiteY96" fmla="*/ 615696 h 1969674"/>
              <a:gd name="connsiteX97" fmla="*/ 280416 w 1511522"/>
              <a:gd name="connsiteY97" fmla="*/ 617030 h 1969674"/>
              <a:gd name="connsiteX98" fmla="*/ 619125 w 1511522"/>
              <a:gd name="connsiteY98" fmla="*/ 617030 h 1969674"/>
              <a:gd name="connsiteX99" fmla="*/ 807720 w 1511522"/>
              <a:gd name="connsiteY99" fmla="*/ 439007 h 1969674"/>
              <a:gd name="connsiteX100" fmla="*/ 849821 w 1511522"/>
              <a:gd name="connsiteY100" fmla="*/ 404717 h 1969674"/>
              <a:gd name="connsiteX101" fmla="*/ 808196 w 1511522"/>
              <a:gd name="connsiteY101" fmla="*/ 367760 h 1969674"/>
              <a:gd name="connsiteX102" fmla="*/ 560546 w 1511522"/>
              <a:gd name="connsiteY102" fmla="*/ 367760 h 1969674"/>
              <a:gd name="connsiteX103" fmla="*/ 431864 w 1511522"/>
              <a:gd name="connsiteY103" fmla="*/ 367760 h 1969674"/>
              <a:gd name="connsiteX104" fmla="*/ 404336 w 1511522"/>
              <a:gd name="connsiteY104" fmla="*/ 373571 h 1969674"/>
              <a:gd name="connsiteX105" fmla="*/ 388811 w 1511522"/>
              <a:gd name="connsiteY105" fmla="*/ 411671 h 1969674"/>
              <a:gd name="connsiteX106" fmla="*/ 425577 w 1511522"/>
              <a:gd name="connsiteY106" fmla="*/ 439007 h 1969674"/>
              <a:gd name="connsiteX107" fmla="*/ 619125 w 1511522"/>
              <a:gd name="connsiteY107" fmla="*/ 439007 h 1969674"/>
              <a:gd name="connsiteX108" fmla="*/ 807720 w 1511522"/>
              <a:gd name="connsiteY108" fmla="*/ 439007 h 1969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1511522" h="1969674" fill="norm" stroke="1" extrusionOk="0">
                <a:moveTo>
                  <a:pt x="24860" y="0"/>
                </a:moveTo>
                <a:lnTo>
                  <a:pt x="1213676" y="0"/>
                </a:lnTo>
                <a:cubicBezTo>
                  <a:pt x="1232726" y="12478"/>
                  <a:pt x="1238536" y="30099"/>
                  <a:pt x="1237298" y="52388"/>
                </a:cubicBezTo>
                <a:cubicBezTo>
                  <a:pt x="1235774" y="79724"/>
                  <a:pt x="1237298" y="107252"/>
                  <a:pt x="1237298" y="137446"/>
                </a:cubicBezTo>
                <a:lnTo>
                  <a:pt x="1325023" y="137446"/>
                </a:lnTo>
                <a:cubicBezTo>
                  <a:pt x="1363123" y="137446"/>
                  <a:pt x="1375124" y="149162"/>
                  <a:pt x="1375220" y="187928"/>
                </a:cubicBezTo>
                <a:cubicBezTo>
                  <a:pt x="1375220" y="215932"/>
                  <a:pt x="1375220" y="243935"/>
                  <a:pt x="1375220" y="273653"/>
                </a:cubicBezTo>
                <a:cubicBezTo>
                  <a:pt x="1405033" y="273653"/>
                  <a:pt x="1432370" y="273653"/>
                  <a:pt x="1459897" y="273653"/>
                </a:cubicBezTo>
                <a:cubicBezTo>
                  <a:pt x="1500473" y="273653"/>
                  <a:pt x="1511522" y="284512"/>
                  <a:pt x="1511522" y="324517"/>
                </a:cubicBezTo>
                <a:cubicBezTo>
                  <a:pt x="1511522" y="507206"/>
                  <a:pt x="1511522" y="689896"/>
                  <a:pt x="1511522" y="872585"/>
                </a:cubicBezTo>
                <a:cubicBezTo>
                  <a:pt x="1511522" y="1059209"/>
                  <a:pt x="1511522" y="1245775"/>
                  <a:pt x="1511522" y="1432274"/>
                </a:cubicBezTo>
                <a:cubicBezTo>
                  <a:pt x="1511522" y="1595847"/>
                  <a:pt x="1511522" y="1759334"/>
                  <a:pt x="1511522" y="1922717"/>
                </a:cubicBezTo>
                <a:cubicBezTo>
                  <a:pt x="1511522" y="1957197"/>
                  <a:pt x="1499711" y="1969389"/>
                  <a:pt x="1465707" y="1969675"/>
                </a:cubicBezTo>
                <a:lnTo>
                  <a:pt x="323088" y="1969675"/>
                </a:lnTo>
                <a:cubicBezTo>
                  <a:pt x="286226" y="1969675"/>
                  <a:pt x="274606" y="1958150"/>
                  <a:pt x="274701" y="1922050"/>
                </a:cubicBezTo>
                <a:cubicBezTo>
                  <a:pt x="274701" y="1892808"/>
                  <a:pt x="274701" y="1863662"/>
                  <a:pt x="274701" y="1833563"/>
                </a:cubicBezTo>
                <a:cubicBezTo>
                  <a:pt x="265176" y="1833563"/>
                  <a:pt x="259175" y="1832610"/>
                  <a:pt x="252889" y="1832515"/>
                </a:cubicBezTo>
                <a:cubicBezTo>
                  <a:pt x="227838" y="1832515"/>
                  <a:pt x="202883" y="1832515"/>
                  <a:pt x="177832" y="1832515"/>
                </a:cubicBezTo>
                <a:cubicBezTo>
                  <a:pt x="152781" y="1832515"/>
                  <a:pt x="138017" y="1818799"/>
                  <a:pt x="136874" y="1792224"/>
                </a:cubicBezTo>
                <a:cubicBezTo>
                  <a:pt x="136874" y="1780699"/>
                  <a:pt x="136874" y="1769174"/>
                  <a:pt x="136874" y="1757648"/>
                </a:cubicBezTo>
                <a:lnTo>
                  <a:pt x="136874" y="1696307"/>
                </a:lnTo>
                <a:lnTo>
                  <a:pt x="66675" y="1696307"/>
                </a:lnTo>
                <a:cubicBezTo>
                  <a:pt x="6572" y="1696307"/>
                  <a:pt x="0" y="1689926"/>
                  <a:pt x="0" y="1630871"/>
                </a:cubicBezTo>
                <a:cubicBezTo>
                  <a:pt x="0" y="1103824"/>
                  <a:pt x="0" y="576770"/>
                  <a:pt x="0" y="49720"/>
                </a:cubicBezTo>
                <a:cubicBezTo>
                  <a:pt x="0" y="27908"/>
                  <a:pt x="5715" y="11239"/>
                  <a:pt x="24860" y="0"/>
                </a:cubicBezTo>
                <a:close/>
                <a:moveTo>
                  <a:pt x="72485" y="1622584"/>
                </a:moveTo>
                <a:lnTo>
                  <a:pt x="1164241" y="1622584"/>
                </a:lnTo>
                <a:lnTo>
                  <a:pt x="1164241" y="74105"/>
                </a:lnTo>
                <a:lnTo>
                  <a:pt x="72581" y="74105"/>
                </a:lnTo>
                <a:close/>
                <a:moveTo>
                  <a:pt x="1301210" y="1760315"/>
                </a:moveTo>
                <a:lnTo>
                  <a:pt x="1301210" y="210312"/>
                </a:lnTo>
                <a:lnTo>
                  <a:pt x="1237107" y="210312"/>
                </a:lnTo>
                <a:lnTo>
                  <a:pt x="1237107" y="1643063"/>
                </a:lnTo>
                <a:cubicBezTo>
                  <a:pt x="1237107" y="1684782"/>
                  <a:pt x="1226534" y="1695926"/>
                  <a:pt x="1185577" y="1696022"/>
                </a:cubicBezTo>
                <a:lnTo>
                  <a:pt x="233077" y="1696022"/>
                </a:lnTo>
                <a:lnTo>
                  <a:pt x="210693" y="1696022"/>
                </a:lnTo>
                <a:lnTo>
                  <a:pt x="210693" y="1760125"/>
                </a:lnTo>
                <a:close/>
                <a:moveTo>
                  <a:pt x="347853" y="1896237"/>
                </a:moveTo>
                <a:lnTo>
                  <a:pt x="1438751" y="1896237"/>
                </a:lnTo>
                <a:lnTo>
                  <a:pt x="1438751" y="347186"/>
                </a:lnTo>
                <a:lnTo>
                  <a:pt x="1374839" y="347186"/>
                </a:lnTo>
                <a:lnTo>
                  <a:pt x="1374839" y="364998"/>
                </a:lnTo>
                <a:cubicBezTo>
                  <a:pt x="1374839" y="836295"/>
                  <a:pt x="1374839" y="1307592"/>
                  <a:pt x="1374839" y="1778889"/>
                </a:cubicBezTo>
                <a:cubicBezTo>
                  <a:pt x="1374839" y="1821466"/>
                  <a:pt x="1364171" y="1832420"/>
                  <a:pt x="1321784" y="1832420"/>
                </a:cubicBezTo>
                <a:lnTo>
                  <a:pt x="347853" y="1832420"/>
                </a:lnTo>
                <a:close/>
                <a:moveTo>
                  <a:pt x="617220" y="1150430"/>
                </a:moveTo>
                <a:cubicBezTo>
                  <a:pt x="733806" y="1150430"/>
                  <a:pt x="850392" y="1150430"/>
                  <a:pt x="966978" y="1150430"/>
                </a:cubicBezTo>
                <a:cubicBezTo>
                  <a:pt x="986028" y="1150430"/>
                  <a:pt x="1002792" y="1145858"/>
                  <a:pt x="1010031" y="1125855"/>
                </a:cubicBezTo>
                <a:cubicBezTo>
                  <a:pt x="1019556" y="1099090"/>
                  <a:pt x="1000506" y="1078230"/>
                  <a:pt x="966026" y="1078230"/>
                </a:cubicBezTo>
                <a:cubicBezTo>
                  <a:pt x="735394" y="1078230"/>
                  <a:pt x="504794" y="1078230"/>
                  <a:pt x="274225" y="1078230"/>
                </a:cubicBezTo>
                <a:cubicBezTo>
                  <a:pt x="266564" y="1078230"/>
                  <a:pt x="258928" y="1079087"/>
                  <a:pt x="251460" y="1080802"/>
                </a:cubicBezTo>
                <a:cubicBezTo>
                  <a:pt x="236354" y="1083659"/>
                  <a:pt x="225357" y="1096766"/>
                  <a:pt x="225171" y="1112139"/>
                </a:cubicBezTo>
                <a:cubicBezTo>
                  <a:pt x="223014" y="1127446"/>
                  <a:pt x="232239" y="1142067"/>
                  <a:pt x="246983" y="1146715"/>
                </a:cubicBezTo>
                <a:cubicBezTo>
                  <a:pt x="255461" y="1149487"/>
                  <a:pt x="264360" y="1150744"/>
                  <a:pt x="273272" y="1150430"/>
                </a:cubicBezTo>
                <a:cubicBezTo>
                  <a:pt x="387572" y="1150430"/>
                  <a:pt x="502222" y="1150430"/>
                  <a:pt x="617220" y="1150430"/>
                </a:cubicBezTo>
                <a:close/>
                <a:moveTo>
                  <a:pt x="884492" y="1327690"/>
                </a:moveTo>
                <a:cubicBezTo>
                  <a:pt x="915257" y="1327690"/>
                  <a:pt x="946023" y="1327690"/>
                  <a:pt x="976789" y="1327690"/>
                </a:cubicBezTo>
                <a:cubicBezTo>
                  <a:pt x="996229" y="1328871"/>
                  <a:pt x="1012946" y="1314079"/>
                  <a:pt x="1014127" y="1294638"/>
                </a:cubicBezTo>
                <a:cubicBezTo>
                  <a:pt x="1015308" y="1275198"/>
                  <a:pt x="1000516" y="1258481"/>
                  <a:pt x="981075" y="1257300"/>
                </a:cubicBezTo>
                <a:cubicBezTo>
                  <a:pt x="974112" y="1256252"/>
                  <a:pt x="967073" y="1255776"/>
                  <a:pt x="960025" y="1255871"/>
                </a:cubicBezTo>
                <a:cubicBezTo>
                  <a:pt x="733075" y="1255871"/>
                  <a:pt x="506095" y="1255871"/>
                  <a:pt x="279083" y="1255871"/>
                </a:cubicBezTo>
                <a:cubicBezTo>
                  <a:pt x="270144" y="1255662"/>
                  <a:pt x="261208" y="1256367"/>
                  <a:pt x="252413" y="1257967"/>
                </a:cubicBezTo>
                <a:cubicBezTo>
                  <a:pt x="233869" y="1261815"/>
                  <a:pt x="221955" y="1279960"/>
                  <a:pt x="225803" y="1298505"/>
                </a:cubicBezTo>
                <a:cubicBezTo>
                  <a:pt x="226579" y="1302248"/>
                  <a:pt x="227975" y="1305839"/>
                  <a:pt x="229934" y="1309116"/>
                </a:cubicBezTo>
                <a:cubicBezTo>
                  <a:pt x="238697" y="1324451"/>
                  <a:pt x="252889" y="1328166"/>
                  <a:pt x="269272" y="1328166"/>
                </a:cubicBezTo>
                <a:cubicBezTo>
                  <a:pt x="385984" y="1328166"/>
                  <a:pt x="502666" y="1328166"/>
                  <a:pt x="619315" y="1328166"/>
                </a:cubicBezTo>
                <a:close/>
                <a:moveTo>
                  <a:pt x="619125" y="723138"/>
                </a:moveTo>
                <a:cubicBezTo>
                  <a:pt x="504444" y="723138"/>
                  <a:pt x="389699" y="723138"/>
                  <a:pt x="274892" y="723138"/>
                </a:cubicBezTo>
                <a:cubicBezTo>
                  <a:pt x="268534" y="722840"/>
                  <a:pt x="262162" y="723064"/>
                  <a:pt x="255842" y="723805"/>
                </a:cubicBezTo>
                <a:cubicBezTo>
                  <a:pt x="237912" y="726450"/>
                  <a:pt x="224783" y="742073"/>
                  <a:pt x="225266" y="760190"/>
                </a:cubicBezTo>
                <a:cubicBezTo>
                  <a:pt x="225445" y="777640"/>
                  <a:pt x="238838" y="792105"/>
                  <a:pt x="256223" y="793623"/>
                </a:cubicBezTo>
                <a:cubicBezTo>
                  <a:pt x="264457" y="794769"/>
                  <a:pt x="272771" y="795246"/>
                  <a:pt x="281083" y="795052"/>
                </a:cubicBezTo>
                <a:cubicBezTo>
                  <a:pt x="499650" y="795052"/>
                  <a:pt x="718216" y="795052"/>
                  <a:pt x="936784" y="795052"/>
                </a:cubicBezTo>
                <a:cubicBezTo>
                  <a:pt x="951431" y="796573"/>
                  <a:pt x="966226" y="795963"/>
                  <a:pt x="980694" y="793242"/>
                </a:cubicBezTo>
                <a:cubicBezTo>
                  <a:pt x="992848" y="789292"/>
                  <a:pt x="1003059" y="780886"/>
                  <a:pt x="1009269" y="769715"/>
                </a:cubicBezTo>
                <a:cubicBezTo>
                  <a:pt x="1020318" y="744950"/>
                  <a:pt x="1000506" y="723329"/>
                  <a:pt x="968978" y="723329"/>
                </a:cubicBezTo>
                <a:cubicBezTo>
                  <a:pt x="852328" y="723329"/>
                  <a:pt x="735647" y="723329"/>
                  <a:pt x="618935" y="723329"/>
                </a:cubicBezTo>
                <a:close/>
                <a:moveTo>
                  <a:pt x="617220" y="973074"/>
                </a:moveTo>
                <a:lnTo>
                  <a:pt x="963168" y="973074"/>
                </a:lnTo>
                <a:cubicBezTo>
                  <a:pt x="994124" y="973074"/>
                  <a:pt x="1012317" y="959930"/>
                  <a:pt x="1012984" y="937260"/>
                </a:cubicBezTo>
                <a:cubicBezTo>
                  <a:pt x="1013651" y="914590"/>
                  <a:pt x="994791" y="900589"/>
                  <a:pt x="964311" y="900398"/>
                </a:cubicBezTo>
                <a:lnTo>
                  <a:pt x="276225" y="900398"/>
                </a:lnTo>
                <a:cubicBezTo>
                  <a:pt x="269865" y="900179"/>
                  <a:pt x="263498" y="900434"/>
                  <a:pt x="257175" y="901160"/>
                </a:cubicBezTo>
                <a:cubicBezTo>
                  <a:pt x="239270" y="903310"/>
                  <a:pt x="225603" y="918189"/>
                  <a:pt x="224981" y="936212"/>
                </a:cubicBezTo>
                <a:cubicBezTo>
                  <a:pt x="224672" y="954234"/>
                  <a:pt x="238118" y="969540"/>
                  <a:pt x="256032" y="971550"/>
                </a:cubicBezTo>
                <a:cubicBezTo>
                  <a:pt x="262994" y="972636"/>
                  <a:pt x="270042" y="973045"/>
                  <a:pt x="277082" y="972788"/>
                </a:cubicBezTo>
                <a:lnTo>
                  <a:pt x="617125" y="972788"/>
                </a:lnTo>
                <a:close/>
                <a:moveTo>
                  <a:pt x="619125" y="616839"/>
                </a:moveTo>
                <a:lnTo>
                  <a:pt x="934403" y="616839"/>
                </a:lnTo>
                <a:cubicBezTo>
                  <a:pt x="950285" y="617496"/>
                  <a:pt x="966197" y="617115"/>
                  <a:pt x="982028" y="615696"/>
                </a:cubicBezTo>
                <a:cubicBezTo>
                  <a:pt x="1000830" y="613448"/>
                  <a:pt x="1014251" y="596381"/>
                  <a:pt x="1012003" y="577578"/>
                </a:cubicBezTo>
                <a:cubicBezTo>
                  <a:pt x="1011469" y="573096"/>
                  <a:pt x="1010050" y="568765"/>
                  <a:pt x="1007840" y="564833"/>
                </a:cubicBezTo>
                <a:cubicBezTo>
                  <a:pt x="999268" y="548164"/>
                  <a:pt x="984028" y="545783"/>
                  <a:pt x="967073" y="545783"/>
                </a:cubicBezTo>
                <a:lnTo>
                  <a:pt x="273272" y="545783"/>
                </a:lnTo>
                <a:cubicBezTo>
                  <a:pt x="266907" y="545580"/>
                  <a:pt x="260535" y="545898"/>
                  <a:pt x="254222" y="546735"/>
                </a:cubicBezTo>
                <a:cubicBezTo>
                  <a:pt x="237139" y="549813"/>
                  <a:pt x="224800" y="564813"/>
                  <a:pt x="225076" y="582168"/>
                </a:cubicBezTo>
                <a:cubicBezTo>
                  <a:pt x="225327" y="598751"/>
                  <a:pt x="237317" y="612819"/>
                  <a:pt x="253651" y="615696"/>
                </a:cubicBezTo>
                <a:cubicBezTo>
                  <a:pt x="262526" y="616809"/>
                  <a:pt x="271474" y="617255"/>
                  <a:pt x="280416" y="617030"/>
                </a:cubicBezTo>
                <a:lnTo>
                  <a:pt x="619125" y="617030"/>
                </a:lnTo>
                <a:close/>
                <a:moveTo>
                  <a:pt x="807720" y="439007"/>
                </a:moveTo>
                <a:cubicBezTo>
                  <a:pt x="834295" y="439007"/>
                  <a:pt x="849059" y="426434"/>
                  <a:pt x="849821" y="404717"/>
                </a:cubicBezTo>
                <a:cubicBezTo>
                  <a:pt x="850583" y="383000"/>
                  <a:pt x="835628" y="368808"/>
                  <a:pt x="808196" y="367760"/>
                </a:cubicBezTo>
                <a:lnTo>
                  <a:pt x="560546" y="367760"/>
                </a:lnTo>
                <a:cubicBezTo>
                  <a:pt x="517684" y="367760"/>
                  <a:pt x="474821" y="367760"/>
                  <a:pt x="431864" y="367760"/>
                </a:cubicBezTo>
                <a:cubicBezTo>
                  <a:pt x="422351" y="367416"/>
                  <a:pt x="412898" y="369412"/>
                  <a:pt x="404336" y="373571"/>
                </a:cubicBezTo>
                <a:cubicBezTo>
                  <a:pt x="390446" y="380679"/>
                  <a:pt x="383845" y="396878"/>
                  <a:pt x="388811" y="411671"/>
                </a:cubicBezTo>
                <a:cubicBezTo>
                  <a:pt x="392404" y="428760"/>
                  <a:pt x="408177" y="440487"/>
                  <a:pt x="425577" y="439007"/>
                </a:cubicBezTo>
                <a:lnTo>
                  <a:pt x="619125" y="439007"/>
                </a:lnTo>
                <a:cubicBezTo>
                  <a:pt x="682181" y="439103"/>
                  <a:pt x="744950" y="439198"/>
                  <a:pt x="807720" y="439007"/>
                </a:cubicBezTo>
                <a:close/>
              </a:path>
            </a:pathLst>
          </a:custGeom>
          <a:solidFill>
            <a:srgbClr val="7A1F67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endParaRPr lang="ru-RU"/>
          </a:p>
        </p:txBody>
      </p:sp>
      <p:grpSp>
        <p:nvGrpSpPr>
          <p:cNvPr id="7" name="Группа 6"/>
          <p:cNvGrpSpPr/>
          <p:nvPr/>
        </p:nvGrpSpPr>
        <p:grpSpPr bwMode="auto">
          <a:xfrm>
            <a:off x="4165" y="-15452"/>
            <a:ext cx="3934802" cy="1706705"/>
            <a:chOff x="16169298" y="-15452"/>
            <a:chExt cx="3934802" cy="1706705"/>
          </a:xfrm>
        </p:grpSpPr>
        <p:sp>
          <p:nvSpPr>
            <p:cNvPr id="8" name="Стрелка: пятиугольник 7"/>
            <p:cNvSpPr/>
            <p:nvPr/>
          </p:nvSpPr>
          <p:spPr bwMode="auto">
            <a:xfrm>
              <a:off x="16169299" y="-15452"/>
              <a:ext cx="3934800" cy="1706705"/>
            </a:xfrm>
            <a:prstGeom prst="homePlate">
              <a:avLst>
                <a:gd name="adj" fmla="val 26791"/>
              </a:avLst>
            </a:prstGeom>
            <a:solidFill>
              <a:srgbClr val="219C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9" name="TextBox 8"/>
            <p:cNvSpPr txBox="1"/>
            <p:nvPr/>
          </p:nvSpPr>
          <p:spPr bwMode="auto">
            <a:xfrm>
              <a:off x="16492893" y="922643"/>
              <a:ext cx="3198130" cy="7232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1700" u="sng" spc="-15">
                  <a:solidFill>
                    <a:schemeClr val="bg1"/>
                  </a:solidFill>
                  <a:latin typeface="Montserrat"/>
                  <a:ea typeface="Roboto"/>
                </a:rPr>
                <a:t>Служба «единого окна» </a:t>
              </a:r>
              <a:endParaRPr lang="en-US" sz="1700" u="sng" spc="-15">
                <a:solidFill>
                  <a:schemeClr val="bg1"/>
                </a:solidFill>
                <a:latin typeface="Montserrat"/>
                <a:ea typeface="Roboto"/>
              </a:endParaRPr>
            </a:p>
            <a:p>
              <a:pPr>
                <a:defRPr/>
              </a:pPr>
              <a:r>
                <a:rPr lang="ru-RU" sz="2300" spc="-15">
                  <a:solidFill>
                    <a:schemeClr val="bg1"/>
                  </a:solidFill>
                  <a:latin typeface="Montserrat SemiBold"/>
                  <a:ea typeface="Roboto"/>
                </a:rPr>
                <a:t>+7 (4742) 51-53-68 </a:t>
              </a:r>
              <a:endParaRPr/>
            </a:p>
          </p:txBody>
        </p:sp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/>
          </p:blipFill>
          <p:spPr bwMode="auto">
            <a:xfrm>
              <a:off x="16550857" y="56786"/>
              <a:ext cx="2552130" cy="834191"/>
            </a:xfrm>
            <a:prstGeom prst="rect">
              <a:avLst/>
            </a:prstGeom>
          </p:spPr>
        </p:pic>
        <p:sp>
          <p:nvSpPr>
            <p:cNvPr id="16" name="Стрелка: пятиугольник 15">
              <a:hlinkClick r:id="rId15"/>
            </p:cNvPr>
            <p:cNvSpPr/>
            <p:nvPr/>
          </p:nvSpPr>
          <p:spPr bwMode="auto">
            <a:xfrm>
              <a:off x="16169298" y="-15452"/>
              <a:ext cx="3934800" cy="1706705"/>
            </a:xfrm>
            <a:prstGeom prst="homePlate">
              <a:avLst>
                <a:gd name="adj" fmla="val 26791"/>
              </a:avLst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grpSp>
        <p:nvGrpSpPr>
          <p:cNvPr id="30" name="Группа 29"/>
          <p:cNvGrpSpPr/>
          <p:nvPr/>
        </p:nvGrpSpPr>
        <p:grpSpPr bwMode="auto">
          <a:xfrm>
            <a:off x="14538155" y="1767431"/>
            <a:ext cx="2255816" cy="2415318"/>
            <a:chOff x="14449444" y="2723028"/>
            <a:chExt cx="2255816" cy="2415318"/>
          </a:xfrm>
        </p:grpSpPr>
        <p:sp>
          <p:nvSpPr>
            <p:cNvPr id="162" name="TextBox 2"/>
            <p:cNvSpPr/>
            <p:nvPr/>
          </p:nvSpPr>
          <p:spPr bwMode="auto">
            <a:xfrm>
              <a:off x="14487488" y="3893305"/>
              <a:ext cx="2217772" cy="1245041"/>
            </a:xfrm>
            <a:prstGeom prst="rect">
              <a:avLst/>
            </a:prstGeom>
            <a:noFill/>
            <a:ln w="3175">
              <a:noFill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wrap="square" lIns="90000" tIns="45000" rIns="90000" bIns="45000" anchor="t">
              <a:spAutoFit/>
            </a:bodyPr>
            <a:lstStyle/>
            <a:p>
              <a:pPr>
                <a:defRPr/>
              </a:pPr>
              <a: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Принять участие </a:t>
              </a:r>
              <a:b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</a:br>
              <a:r>
                <a:rPr lang="ru-RU" sz="1450" spc="-15">
                  <a:solidFill>
                    <a:schemeClr val="tx1">
                      <a:lumMod val="75000"/>
                      <a:lumOff val="25000"/>
                    </a:schemeClr>
                  </a:solidFill>
                  <a:latin typeface="Montserrat"/>
                  <a:ea typeface="Roboto"/>
                </a:rPr>
                <a:t>в электронном аукционе  на торговой площадке Сбербанк - АСТ</a:t>
              </a:r>
              <a:endParaRPr/>
            </a:p>
          </p:txBody>
        </p:sp>
        <p:sp>
          <p:nvSpPr>
            <p:cNvPr id="164" name="TextBox 2"/>
            <p:cNvSpPr/>
            <p:nvPr/>
          </p:nvSpPr>
          <p:spPr bwMode="auto">
            <a:xfrm>
              <a:off x="14449444" y="3436994"/>
              <a:ext cx="1868399" cy="460211"/>
            </a:xfrm>
            <a:prstGeom prst="rect">
              <a:avLst/>
            </a:prstGeom>
            <a:noFill/>
            <a:ln w="3175">
              <a:noFill/>
              <a:round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wrap="square" lIns="90000" tIns="45000" rIns="90000" bIns="45000" anchor="t">
              <a:spAutoFit/>
            </a:bodyPr>
            <a:lstStyle/>
            <a:p>
              <a:pPr>
                <a:defRPr/>
              </a:pPr>
              <a:r>
                <a:rPr lang="ru-RU" sz="2400" spc="-15">
                  <a:solidFill>
                    <a:srgbClr val="7A1F67"/>
                  </a:solidFill>
                  <a:latin typeface="Montserrat SemiBold"/>
                  <a:ea typeface="Roboto Medium"/>
                </a:rPr>
                <a:t>Аукцион</a:t>
              </a:r>
              <a:endParaRPr/>
            </a:p>
          </p:txBody>
        </p:sp>
        <p:sp>
          <p:nvSpPr>
            <p:cNvPr id="27" name="Рисунок 19"/>
            <p:cNvSpPr/>
            <p:nvPr/>
          </p:nvSpPr>
          <p:spPr bwMode="auto">
            <a:xfrm>
              <a:off x="14487488" y="2723028"/>
              <a:ext cx="646332" cy="621439"/>
            </a:xfrm>
            <a:custGeom>
              <a:avLst/>
              <a:gdLst>
                <a:gd name="connsiteX0" fmla="*/ 675006 w 675747"/>
                <a:gd name="connsiteY0" fmla="*/ 322203 h 675848"/>
                <a:gd name="connsiteX1" fmla="*/ 675006 w 675747"/>
                <a:gd name="connsiteY1" fmla="*/ 317447 h 675848"/>
                <a:gd name="connsiteX2" fmla="*/ 674142 w 675747"/>
                <a:gd name="connsiteY2" fmla="*/ 306454 h 675848"/>
                <a:gd name="connsiteX3" fmla="*/ 673710 w 675747"/>
                <a:gd name="connsiteY3" fmla="*/ 301760 h 675848"/>
                <a:gd name="connsiteX4" fmla="*/ 672042 w 675747"/>
                <a:gd name="connsiteY4" fmla="*/ 288419 h 675848"/>
                <a:gd name="connsiteX5" fmla="*/ 670868 w 675747"/>
                <a:gd name="connsiteY5" fmla="*/ 281255 h 675848"/>
                <a:gd name="connsiteX6" fmla="*/ 669633 w 675747"/>
                <a:gd name="connsiteY6" fmla="*/ 274338 h 675848"/>
                <a:gd name="connsiteX7" fmla="*/ 668089 w 675747"/>
                <a:gd name="connsiteY7" fmla="*/ 266494 h 675848"/>
                <a:gd name="connsiteX8" fmla="*/ 666607 w 675747"/>
                <a:gd name="connsiteY8" fmla="*/ 260318 h 675848"/>
                <a:gd name="connsiteX9" fmla="*/ 663272 w 675747"/>
                <a:gd name="connsiteY9" fmla="*/ 247163 h 675848"/>
                <a:gd name="connsiteX10" fmla="*/ 661975 w 675747"/>
                <a:gd name="connsiteY10" fmla="*/ 242407 h 675848"/>
                <a:gd name="connsiteX11" fmla="*/ 661975 w 675747"/>
                <a:gd name="connsiteY11" fmla="*/ 242407 h 675848"/>
                <a:gd name="connsiteX12" fmla="*/ 242407 w 675747"/>
                <a:gd name="connsiteY12" fmla="*/ 13872 h 675848"/>
                <a:gd name="connsiteX13" fmla="*/ 13872 w 675747"/>
                <a:gd name="connsiteY13" fmla="*/ 433440 h 675848"/>
                <a:gd name="connsiteX14" fmla="*/ 433440 w 675747"/>
                <a:gd name="connsiteY14" fmla="*/ 661977 h 675848"/>
                <a:gd name="connsiteX15" fmla="*/ 675748 w 675747"/>
                <a:gd name="connsiteY15" fmla="*/ 340669 h 675848"/>
                <a:gd name="connsiteX16" fmla="*/ 675748 w 675747"/>
                <a:gd name="connsiteY16" fmla="*/ 340669 h 675848"/>
                <a:gd name="connsiteX17" fmla="*/ 675748 w 675747"/>
                <a:gd name="connsiteY17" fmla="*/ 339249 h 675848"/>
                <a:gd name="connsiteX18" fmla="*/ 675748 w 675747"/>
                <a:gd name="connsiteY18" fmla="*/ 337396 h 675848"/>
                <a:gd name="connsiteX19" fmla="*/ 675006 w 675747"/>
                <a:gd name="connsiteY19" fmla="*/ 322203 h 675848"/>
                <a:gd name="connsiteX20" fmla="*/ 437101 w 675747"/>
                <a:gd name="connsiteY20" fmla="*/ 195159 h 675848"/>
                <a:gd name="connsiteX21" fmla="*/ 416535 w 675747"/>
                <a:gd name="connsiteY21" fmla="*/ 281625 h 675848"/>
                <a:gd name="connsiteX22" fmla="*/ 416535 w 675747"/>
                <a:gd name="connsiteY22" fmla="*/ 281625 h 675848"/>
                <a:gd name="connsiteX23" fmla="*/ 403750 w 675747"/>
                <a:gd name="connsiteY23" fmla="*/ 335481 h 675848"/>
                <a:gd name="connsiteX24" fmla="*/ 369186 w 675747"/>
                <a:gd name="connsiteY24" fmla="*/ 356809 h 675848"/>
                <a:gd name="connsiteX25" fmla="*/ 369102 w 675747"/>
                <a:gd name="connsiteY25" fmla="*/ 356789 h 675848"/>
                <a:gd name="connsiteX26" fmla="*/ 279671 w 675747"/>
                <a:gd name="connsiteY26" fmla="*/ 335420 h 675848"/>
                <a:gd name="connsiteX27" fmla="*/ 261884 w 675747"/>
                <a:gd name="connsiteY27" fmla="*/ 322512 h 675848"/>
                <a:gd name="connsiteX28" fmla="*/ 258364 w 675747"/>
                <a:gd name="connsiteY28" fmla="*/ 300772 h 675848"/>
                <a:gd name="connsiteX29" fmla="*/ 271334 w 675747"/>
                <a:gd name="connsiteY29" fmla="*/ 246977 h 675848"/>
                <a:gd name="connsiteX30" fmla="*/ 271334 w 675747"/>
                <a:gd name="connsiteY30" fmla="*/ 246977 h 675848"/>
                <a:gd name="connsiteX31" fmla="*/ 291838 w 675747"/>
                <a:gd name="connsiteY31" fmla="*/ 160511 h 675848"/>
                <a:gd name="connsiteX32" fmla="*/ 291838 w 675747"/>
                <a:gd name="connsiteY32" fmla="*/ 160511 h 675848"/>
                <a:gd name="connsiteX33" fmla="*/ 304685 w 675747"/>
                <a:gd name="connsiteY33" fmla="*/ 106593 h 675848"/>
                <a:gd name="connsiteX34" fmla="*/ 332663 w 675747"/>
                <a:gd name="connsiteY34" fmla="*/ 84545 h 675848"/>
                <a:gd name="connsiteX35" fmla="*/ 339271 w 675747"/>
                <a:gd name="connsiteY35" fmla="*/ 85409 h 675848"/>
                <a:gd name="connsiteX36" fmla="*/ 428763 w 675747"/>
                <a:gd name="connsiteY36" fmla="*/ 106655 h 675848"/>
                <a:gd name="connsiteX37" fmla="*/ 450071 w 675747"/>
                <a:gd name="connsiteY37" fmla="*/ 141242 h 675848"/>
                <a:gd name="connsiteX38" fmla="*/ 437225 w 675747"/>
                <a:gd name="connsiteY38" fmla="*/ 195098 h 675848"/>
                <a:gd name="connsiteX39" fmla="*/ 246629 w 675747"/>
                <a:gd name="connsiteY39" fmla="*/ 228387 h 675848"/>
                <a:gd name="connsiteX40" fmla="*/ 231312 w 675747"/>
                <a:gd name="connsiteY40" fmla="*/ 203374 h 675848"/>
                <a:gd name="connsiteX41" fmla="*/ 236438 w 675747"/>
                <a:gd name="connsiteY41" fmla="*/ 181757 h 675848"/>
                <a:gd name="connsiteX42" fmla="*/ 245826 w 675747"/>
                <a:gd name="connsiteY42" fmla="*/ 168787 h 675848"/>
                <a:gd name="connsiteX43" fmla="*/ 256758 w 675747"/>
                <a:gd name="connsiteY43" fmla="*/ 165637 h 675848"/>
                <a:gd name="connsiteX44" fmla="*/ 261637 w 675747"/>
                <a:gd name="connsiteY44" fmla="*/ 166255 h 675848"/>
                <a:gd name="connsiteX45" fmla="*/ 264849 w 675747"/>
                <a:gd name="connsiteY45" fmla="*/ 166996 h 675848"/>
                <a:gd name="connsiteX46" fmla="*/ 250026 w 675747"/>
                <a:gd name="connsiteY46" fmla="*/ 229314 h 675848"/>
                <a:gd name="connsiteX47" fmla="*/ 458100 w 675747"/>
                <a:gd name="connsiteY47" fmla="*/ 212885 h 675848"/>
                <a:gd name="connsiteX48" fmla="*/ 639741 w 675747"/>
                <a:gd name="connsiteY48" fmla="*/ 256118 h 675848"/>
                <a:gd name="connsiteX49" fmla="*/ 639741 w 675747"/>
                <a:gd name="connsiteY49" fmla="*/ 256612 h 675848"/>
                <a:gd name="connsiteX50" fmla="*/ 648820 w 675747"/>
                <a:gd name="connsiteY50" fmla="*/ 306762 h 675848"/>
                <a:gd name="connsiteX51" fmla="*/ 648820 w 675747"/>
                <a:gd name="connsiteY51" fmla="*/ 309974 h 675848"/>
                <a:gd name="connsiteX52" fmla="*/ 649746 w 675747"/>
                <a:gd name="connsiteY52" fmla="*/ 323067 h 675848"/>
                <a:gd name="connsiteX53" fmla="*/ 649746 w 675747"/>
                <a:gd name="connsiteY53" fmla="*/ 324426 h 675848"/>
                <a:gd name="connsiteX54" fmla="*/ 442845 w 675747"/>
                <a:gd name="connsiteY54" fmla="*/ 275017 h 675848"/>
                <a:gd name="connsiteX55" fmla="*/ 337480 w 675747"/>
                <a:gd name="connsiteY55" fmla="*/ 24265 h 675848"/>
                <a:gd name="connsiteX56" fmla="*/ 631156 w 675747"/>
                <a:gd name="connsiteY56" fmla="*/ 228634 h 675848"/>
                <a:gd name="connsiteX57" fmla="*/ 463968 w 675747"/>
                <a:gd name="connsiteY57" fmla="*/ 188860 h 675848"/>
                <a:gd name="connsiteX58" fmla="*/ 473973 w 675747"/>
                <a:gd name="connsiteY58" fmla="*/ 146985 h 675848"/>
                <a:gd name="connsiteX59" fmla="*/ 434373 w 675747"/>
                <a:gd name="connsiteY59" fmla="*/ 82642 h 675848"/>
                <a:gd name="connsiteX60" fmla="*/ 434322 w 675747"/>
                <a:gd name="connsiteY60" fmla="*/ 82630 h 675848"/>
                <a:gd name="connsiteX61" fmla="*/ 344891 w 675747"/>
                <a:gd name="connsiteY61" fmla="*/ 61322 h 675848"/>
                <a:gd name="connsiteX62" fmla="*/ 280548 w 675747"/>
                <a:gd name="connsiteY62" fmla="*/ 100922 h 675848"/>
                <a:gd name="connsiteX63" fmla="*/ 280536 w 675747"/>
                <a:gd name="connsiteY63" fmla="*/ 100973 h 675848"/>
                <a:gd name="connsiteX64" fmla="*/ 270592 w 675747"/>
                <a:gd name="connsiteY64" fmla="*/ 142847 h 675848"/>
                <a:gd name="connsiteX65" fmla="*/ 267381 w 675747"/>
                <a:gd name="connsiteY65" fmla="*/ 142106 h 675848"/>
                <a:gd name="connsiteX66" fmla="*/ 212413 w 675747"/>
                <a:gd name="connsiteY66" fmla="*/ 175890 h 675848"/>
                <a:gd name="connsiteX67" fmla="*/ 207287 w 675747"/>
                <a:gd name="connsiteY67" fmla="*/ 197506 h 675848"/>
                <a:gd name="connsiteX68" fmla="*/ 241132 w 675747"/>
                <a:gd name="connsiteY68" fmla="*/ 252412 h 675848"/>
                <a:gd name="connsiteX69" fmla="*/ 244344 w 675747"/>
                <a:gd name="connsiteY69" fmla="*/ 253215 h 675848"/>
                <a:gd name="connsiteX70" fmla="*/ 234277 w 675747"/>
                <a:gd name="connsiteY70" fmla="*/ 295089 h 675848"/>
                <a:gd name="connsiteX71" fmla="*/ 273876 w 675747"/>
                <a:gd name="connsiteY71" fmla="*/ 359433 h 675848"/>
                <a:gd name="connsiteX72" fmla="*/ 273927 w 675747"/>
                <a:gd name="connsiteY72" fmla="*/ 359445 h 675848"/>
                <a:gd name="connsiteX73" fmla="*/ 363358 w 675747"/>
                <a:gd name="connsiteY73" fmla="*/ 380691 h 675848"/>
                <a:gd name="connsiteX74" fmla="*/ 427699 w 675747"/>
                <a:gd name="connsiteY74" fmla="*/ 341422 h 675848"/>
                <a:gd name="connsiteX75" fmla="*/ 427775 w 675747"/>
                <a:gd name="connsiteY75" fmla="*/ 341102 h 675848"/>
                <a:gd name="connsiteX76" fmla="*/ 437719 w 675747"/>
                <a:gd name="connsiteY76" fmla="*/ 299227 h 675848"/>
                <a:gd name="connsiteX77" fmla="*/ 650364 w 675747"/>
                <a:gd name="connsiteY77" fmla="*/ 349810 h 675848"/>
                <a:gd name="connsiteX78" fmla="*/ 620965 w 675747"/>
                <a:gd name="connsiteY78" fmla="*/ 470430 h 675848"/>
                <a:gd name="connsiteX79" fmla="*/ 544690 w 675747"/>
                <a:gd name="connsiteY79" fmla="*/ 470430 h 675848"/>
                <a:gd name="connsiteX80" fmla="*/ 544690 w 675747"/>
                <a:gd name="connsiteY80" fmla="*/ 435473 h 675848"/>
                <a:gd name="connsiteX81" fmla="*/ 532338 w 675747"/>
                <a:gd name="connsiteY81" fmla="*/ 423121 h 675848"/>
                <a:gd name="connsiteX82" fmla="*/ 143240 w 675747"/>
                <a:gd name="connsiteY82" fmla="*/ 423121 h 675848"/>
                <a:gd name="connsiteX83" fmla="*/ 130888 w 675747"/>
                <a:gd name="connsiteY83" fmla="*/ 435473 h 675848"/>
                <a:gd name="connsiteX84" fmla="*/ 130888 w 675747"/>
                <a:gd name="connsiteY84" fmla="*/ 470430 h 675848"/>
                <a:gd name="connsiteX85" fmla="*/ 53995 w 675747"/>
                <a:gd name="connsiteY85" fmla="*/ 470430 h 675848"/>
                <a:gd name="connsiteX86" fmla="*/ 204267 w 675747"/>
                <a:gd name="connsiteY86" fmla="*/ 53966 h 675848"/>
                <a:gd name="connsiteX87" fmla="*/ 337480 w 675747"/>
                <a:gd name="connsiteY87" fmla="*/ 24265 h 675848"/>
                <a:gd name="connsiteX88" fmla="*/ 519985 w 675747"/>
                <a:gd name="connsiteY88" fmla="*/ 470430 h 675848"/>
                <a:gd name="connsiteX89" fmla="*/ 155593 w 675747"/>
                <a:gd name="connsiteY89" fmla="*/ 470430 h 675848"/>
                <a:gd name="connsiteX90" fmla="*/ 155593 w 675747"/>
                <a:gd name="connsiteY90" fmla="*/ 447826 h 675848"/>
                <a:gd name="connsiteX91" fmla="*/ 519985 w 675747"/>
                <a:gd name="connsiteY91" fmla="*/ 447826 h 675848"/>
                <a:gd name="connsiteX92" fmla="*/ 337480 w 675747"/>
                <a:gd name="connsiteY92" fmla="*/ 650650 h 675848"/>
                <a:gd name="connsiteX93" fmla="*/ 67027 w 675747"/>
                <a:gd name="connsiteY93" fmla="*/ 495135 h 675848"/>
                <a:gd name="connsiteX94" fmla="*/ 607934 w 675747"/>
                <a:gd name="connsiteY94" fmla="*/ 495135 h 675848"/>
                <a:gd name="connsiteX95" fmla="*/ 337480 w 675747"/>
                <a:gd name="connsiteY95" fmla="*/ 650650 h 675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675747" h="675848" fill="norm" stroke="1" extrusionOk="0">
                  <a:moveTo>
                    <a:pt x="675006" y="322203"/>
                  </a:moveTo>
                  <a:cubicBezTo>
                    <a:pt x="675006" y="320597"/>
                    <a:pt x="675006" y="319053"/>
                    <a:pt x="675006" y="317447"/>
                  </a:cubicBezTo>
                  <a:cubicBezTo>
                    <a:pt x="675006" y="313803"/>
                    <a:pt x="674512" y="310098"/>
                    <a:pt x="674142" y="306454"/>
                  </a:cubicBezTo>
                  <a:cubicBezTo>
                    <a:pt x="674142" y="304910"/>
                    <a:pt x="674142" y="303304"/>
                    <a:pt x="673710" y="301760"/>
                  </a:cubicBezTo>
                  <a:cubicBezTo>
                    <a:pt x="673277" y="297313"/>
                    <a:pt x="672660" y="292866"/>
                    <a:pt x="672042" y="288419"/>
                  </a:cubicBezTo>
                  <a:cubicBezTo>
                    <a:pt x="671671" y="286011"/>
                    <a:pt x="671301" y="283664"/>
                    <a:pt x="670868" y="281255"/>
                  </a:cubicBezTo>
                  <a:cubicBezTo>
                    <a:pt x="670436" y="278846"/>
                    <a:pt x="670066" y="276623"/>
                    <a:pt x="669633" y="274338"/>
                  </a:cubicBezTo>
                  <a:cubicBezTo>
                    <a:pt x="669201" y="272052"/>
                    <a:pt x="668645" y="269088"/>
                    <a:pt x="668089" y="266494"/>
                  </a:cubicBezTo>
                  <a:lnTo>
                    <a:pt x="666607" y="260318"/>
                  </a:lnTo>
                  <a:cubicBezTo>
                    <a:pt x="665576" y="255871"/>
                    <a:pt x="664464" y="251486"/>
                    <a:pt x="663272" y="247163"/>
                  </a:cubicBezTo>
                  <a:cubicBezTo>
                    <a:pt x="662778" y="245619"/>
                    <a:pt x="662407" y="244013"/>
                    <a:pt x="661975" y="242407"/>
                  </a:cubicBezTo>
                  <a:lnTo>
                    <a:pt x="661975" y="242407"/>
                  </a:lnTo>
                  <a:cubicBezTo>
                    <a:pt x="609223" y="63438"/>
                    <a:pt x="421376" y="-38880"/>
                    <a:pt x="242407" y="13872"/>
                  </a:cubicBezTo>
                  <a:cubicBezTo>
                    <a:pt x="63438" y="66625"/>
                    <a:pt x="-38880" y="254471"/>
                    <a:pt x="13872" y="433440"/>
                  </a:cubicBezTo>
                  <a:cubicBezTo>
                    <a:pt x="66625" y="612409"/>
                    <a:pt x="254471" y="714728"/>
                    <a:pt x="433440" y="661977"/>
                  </a:cubicBezTo>
                  <a:cubicBezTo>
                    <a:pt x="576147" y="619912"/>
                    <a:pt x="674537" y="489442"/>
                    <a:pt x="675748" y="340669"/>
                  </a:cubicBezTo>
                  <a:lnTo>
                    <a:pt x="675748" y="340669"/>
                  </a:lnTo>
                  <a:lnTo>
                    <a:pt x="675748" y="339249"/>
                  </a:lnTo>
                  <a:cubicBezTo>
                    <a:pt x="675748" y="338631"/>
                    <a:pt x="675748" y="338014"/>
                    <a:pt x="675748" y="337396"/>
                  </a:cubicBezTo>
                  <a:cubicBezTo>
                    <a:pt x="675377" y="332393"/>
                    <a:pt x="675254" y="327267"/>
                    <a:pt x="675006" y="322203"/>
                  </a:cubicBezTo>
                  <a:close/>
                  <a:moveTo>
                    <a:pt x="437101" y="195159"/>
                  </a:moveTo>
                  <a:lnTo>
                    <a:pt x="416535" y="281625"/>
                  </a:lnTo>
                  <a:lnTo>
                    <a:pt x="416535" y="281625"/>
                  </a:lnTo>
                  <a:lnTo>
                    <a:pt x="403750" y="335481"/>
                  </a:lnTo>
                  <a:cubicBezTo>
                    <a:pt x="400095" y="350916"/>
                    <a:pt x="384620" y="360465"/>
                    <a:pt x="369186" y="356809"/>
                  </a:cubicBezTo>
                  <a:cubicBezTo>
                    <a:pt x="369158" y="356803"/>
                    <a:pt x="369130" y="356796"/>
                    <a:pt x="369102" y="356789"/>
                  </a:cubicBezTo>
                  <a:lnTo>
                    <a:pt x="279671" y="335420"/>
                  </a:lnTo>
                  <a:cubicBezTo>
                    <a:pt x="272254" y="333671"/>
                    <a:pt x="265847" y="329021"/>
                    <a:pt x="261884" y="322512"/>
                  </a:cubicBezTo>
                  <a:cubicBezTo>
                    <a:pt x="257887" y="316014"/>
                    <a:pt x="256622" y="308199"/>
                    <a:pt x="258364" y="300772"/>
                  </a:cubicBezTo>
                  <a:lnTo>
                    <a:pt x="271334" y="246977"/>
                  </a:lnTo>
                  <a:lnTo>
                    <a:pt x="271334" y="246977"/>
                  </a:lnTo>
                  <a:lnTo>
                    <a:pt x="291838" y="160511"/>
                  </a:lnTo>
                  <a:lnTo>
                    <a:pt x="291838" y="160511"/>
                  </a:lnTo>
                  <a:lnTo>
                    <a:pt x="304685" y="106593"/>
                  </a:lnTo>
                  <a:cubicBezTo>
                    <a:pt x="307796" y="93662"/>
                    <a:pt x="319362" y="84546"/>
                    <a:pt x="332663" y="84545"/>
                  </a:cubicBezTo>
                  <a:cubicBezTo>
                    <a:pt x="334893" y="84561"/>
                    <a:pt x="337112" y="84852"/>
                    <a:pt x="339271" y="85409"/>
                  </a:cubicBezTo>
                  <a:lnTo>
                    <a:pt x="428763" y="106655"/>
                  </a:lnTo>
                  <a:cubicBezTo>
                    <a:pt x="444158" y="110379"/>
                    <a:pt x="453669" y="125818"/>
                    <a:pt x="450071" y="141242"/>
                  </a:cubicBezTo>
                  <a:lnTo>
                    <a:pt x="437225" y="195098"/>
                  </a:lnTo>
                  <a:close/>
                  <a:moveTo>
                    <a:pt x="246629" y="228387"/>
                  </a:moveTo>
                  <a:cubicBezTo>
                    <a:pt x="235561" y="225616"/>
                    <a:pt x="228749" y="214492"/>
                    <a:pt x="231312" y="203374"/>
                  </a:cubicBezTo>
                  <a:lnTo>
                    <a:pt x="236438" y="181757"/>
                  </a:lnTo>
                  <a:cubicBezTo>
                    <a:pt x="237707" y="176352"/>
                    <a:pt x="241088" y="171681"/>
                    <a:pt x="245826" y="168787"/>
                  </a:cubicBezTo>
                  <a:cubicBezTo>
                    <a:pt x="249099" y="166724"/>
                    <a:pt x="252889" y="165632"/>
                    <a:pt x="256758" y="165637"/>
                  </a:cubicBezTo>
                  <a:cubicBezTo>
                    <a:pt x="258402" y="165660"/>
                    <a:pt x="260039" y="165867"/>
                    <a:pt x="261637" y="166255"/>
                  </a:cubicBezTo>
                  <a:lnTo>
                    <a:pt x="264849" y="166996"/>
                  </a:lnTo>
                  <a:lnTo>
                    <a:pt x="250026" y="229314"/>
                  </a:lnTo>
                  <a:close/>
                  <a:moveTo>
                    <a:pt x="458100" y="212885"/>
                  </a:moveTo>
                  <a:lnTo>
                    <a:pt x="639741" y="256118"/>
                  </a:lnTo>
                  <a:cubicBezTo>
                    <a:pt x="639716" y="256282"/>
                    <a:pt x="639716" y="256448"/>
                    <a:pt x="639741" y="256612"/>
                  </a:cubicBezTo>
                  <a:cubicBezTo>
                    <a:pt x="644120" y="273056"/>
                    <a:pt x="647152" y="289828"/>
                    <a:pt x="648820" y="306762"/>
                  </a:cubicBezTo>
                  <a:cubicBezTo>
                    <a:pt x="648820" y="307874"/>
                    <a:pt x="648820" y="308924"/>
                    <a:pt x="648820" y="309974"/>
                  </a:cubicBezTo>
                  <a:cubicBezTo>
                    <a:pt x="649252" y="314359"/>
                    <a:pt x="649561" y="318744"/>
                    <a:pt x="649746" y="323067"/>
                  </a:cubicBezTo>
                  <a:cubicBezTo>
                    <a:pt x="649746" y="323562"/>
                    <a:pt x="649746" y="323994"/>
                    <a:pt x="649746" y="324426"/>
                  </a:cubicBezTo>
                  <a:lnTo>
                    <a:pt x="442845" y="275017"/>
                  </a:lnTo>
                  <a:close/>
                  <a:moveTo>
                    <a:pt x="337480" y="24265"/>
                  </a:moveTo>
                  <a:cubicBezTo>
                    <a:pt x="468429" y="24428"/>
                    <a:pt x="585504" y="105901"/>
                    <a:pt x="631156" y="228634"/>
                  </a:cubicBezTo>
                  <a:lnTo>
                    <a:pt x="463968" y="188860"/>
                  </a:lnTo>
                  <a:lnTo>
                    <a:pt x="473973" y="146985"/>
                  </a:lnTo>
                  <a:cubicBezTo>
                    <a:pt x="480806" y="118282"/>
                    <a:pt x="463076" y="89475"/>
                    <a:pt x="434373" y="82642"/>
                  </a:cubicBezTo>
                  <a:cubicBezTo>
                    <a:pt x="434356" y="82638"/>
                    <a:pt x="434339" y="82634"/>
                    <a:pt x="434322" y="82630"/>
                  </a:cubicBezTo>
                  <a:lnTo>
                    <a:pt x="344891" y="61322"/>
                  </a:lnTo>
                  <a:cubicBezTo>
                    <a:pt x="316188" y="54490"/>
                    <a:pt x="287381" y="72219"/>
                    <a:pt x="280548" y="100922"/>
                  </a:cubicBezTo>
                  <a:cubicBezTo>
                    <a:pt x="280544" y="100939"/>
                    <a:pt x="280540" y="100956"/>
                    <a:pt x="280536" y="100973"/>
                  </a:cubicBezTo>
                  <a:lnTo>
                    <a:pt x="270592" y="142847"/>
                  </a:lnTo>
                  <a:lnTo>
                    <a:pt x="267381" y="142106"/>
                  </a:lnTo>
                  <a:cubicBezTo>
                    <a:pt x="242881" y="136304"/>
                    <a:pt x="218302" y="151410"/>
                    <a:pt x="212413" y="175890"/>
                  </a:cubicBezTo>
                  <a:lnTo>
                    <a:pt x="207287" y="197506"/>
                  </a:lnTo>
                  <a:cubicBezTo>
                    <a:pt x="201491" y="222011"/>
                    <a:pt x="216636" y="246580"/>
                    <a:pt x="241132" y="252412"/>
                  </a:cubicBezTo>
                  <a:lnTo>
                    <a:pt x="244344" y="253215"/>
                  </a:lnTo>
                  <a:lnTo>
                    <a:pt x="234277" y="295089"/>
                  </a:lnTo>
                  <a:cubicBezTo>
                    <a:pt x="227444" y="323792"/>
                    <a:pt x="245173" y="352600"/>
                    <a:pt x="273876" y="359433"/>
                  </a:cubicBezTo>
                  <a:cubicBezTo>
                    <a:pt x="273894" y="359437"/>
                    <a:pt x="273910" y="359441"/>
                    <a:pt x="273927" y="359445"/>
                  </a:cubicBezTo>
                  <a:lnTo>
                    <a:pt x="363358" y="380691"/>
                  </a:lnTo>
                  <a:cubicBezTo>
                    <a:pt x="391969" y="387614"/>
                    <a:pt x="420776" y="370033"/>
                    <a:pt x="427699" y="341422"/>
                  </a:cubicBezTo>
                  <a:cubicBezTo>
                    <a:pt x="427725" y="341315"/>
                    <a:pt x="427750" y="341209"/>
                    <a:pt x="427775" y="341102"/>
                  </a:cubicBezTo>
                  <a:lnTo>
                    <a:pt x="437719" y="299227"/>
                  </a:lnTo>
                  <a:lnTo>
                    <a:pt x="650364" y="349810"/>
                  </a:lnTo>
                  <a:cubicBezTo>
                    <a:pt x="648770" y="391584"/>
                    <a:pt x="638777" y="432609"/>
                    <a:pt x="620965" y="470430"/>
                  </a:cubicBezTo>
                  <a:lnTo>
                    <a:pt x="544690" y="470430"/>
                  </a:lnTo>
                  <a:lnTo>
                    <a:pt x="544690" y="435473"/>
                  </a:lnTo>
                  <a:cubicBezTo>
                    <a:pt x="544690" y="428651"/>
                    <a:pt x="539160" y="423121"/>
                    <a:pt x="532338" y="423121"/>
                  </a:cubicBezTo>
                  <a:lnTo>
                    <a:pt x="143240" y="423121"/>
                  </a:lnTo>
                  <a:cubicBezTo>
                    <a:pt x="136418" y="423121"/>
                    <a:pt x="130888" y="428651"/>
                    <a:pt x="130888" y="435473"/>
                  </a:cubicBezTo>
                  <a:lnTo>
                    <a:pt x="130888" y="470430"/>
                  </a:lnTo>
                  <a:lnTo>
                    <a:pt x="53995" y="470430"/>
                  </a:lnTo>
                  <a:cubicBezTo>
                    <a:pt x="-19512" y="313930"/>
                    <a:pt x="47767" y="127473"/>
                    <a:pt x="204267" y="53966"/>
                  </a:cubicBezTo>
                  <a:cubicBezTo>
                    <a:pt x="245947" y="34389"/>
                    <a:pt x="291432" y="24248"/>
                    <a:pt x="337480" y="24265"/>
                  </a:cubicBezTo>
                  <a:close/>
                  <a:moveTo>
                    <a:pt x="519985" y="470430"/>
                  </a:moveTo>
                  <a:lnTo>
                    <a:pt x="155593" y="470430"/>
                  </a:lnTo>
                  <a:lnTo>
                    <a:pt x="155593" y="447826"/>
                  </a:lnTo>
                  <a:lnTo>
                    <a:pt x="519985" y="447826"/>
                  </a:lnTo>
                  <a:close/>
                  <a:moveTo>
                    <a:pt x="337480" y="650650"/>
                  </a:moveTo>
                  <a:cubicBezTo>
                    <a:pt x="226091" y="650582"/>
                    <a:pt x="123116" y="591371"/>
                    <a:pt x="67027" y="495135"/>
                  </a:cubicBezTo>
                  <a:lnTo>
                    <a:pt x="607934" y="495135"/>
                  </a:lnTo>
                  <a:cubicBezTo>
                    <a:pt x="551844" y="591371"/>
                    <a:pt x="448869" y="650582"/>
                    <a:pt x="337480" y="650650"/>
                  </a:cubicBezTo>
                  <a:close/>
                </a:path>
              </a:pathLst>
            </a:custGeom>
            <a:solidFill>
              <a:srgbClr val="7A1F67"/>
            </a:solidFill>
            <a:ln w="6117" cap="flat">
              <a:noFill/>
              <a:prstDash val="solid"/>
              <a:miter/>
            </a:ln>
          </p:spPr>
          <p:txBody>
            <a:bodyPr rtlCol="0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3" name="Рисунок 26"/>
          <p:cNvSpPr/>
          <p:nvPr/>
        </p:nvSpPr>
        <p:spPr bwMode="auto">
          <a:xfrm>
            <a:off x="11063413" y="1776632"/>
            <a:ext cx="642527" cy="603474"/>
          </a:xfrm>
          <a:custGeom>
            <a:avLst/>
            <a:gdLst>
              <a:gd name="connsiteX0" fmla="*/ 323865 w 672241"/>
              <a:gd name="connsiteY0" fmla="*/ 370860 h 672180"/>
              <a:gd name="connsiteX1" fmla="*/ 323865 w 672241"/>
              <a:gd name="connsiteY1" fmla="*/ 87232 h 672180"/>
              <a:gd name="connsiteX2" fmla="*/ 336151 w 672241"/>
              <a:gd name="connsiteY2" fmla="*/ 74946 h 672180"/>
              <a:gd name="connsiteX3" fmla="*/ 348438 w 672241"/>
              <a:gd name="connsiteY3" fmla="*/ 87232 h 672180"/>
              <a:gd name="connsiteX4" fmla="*/ 348438 w 672241"/>
              <a:gd name="connsiteY4" fmla="*/ 353045 h 672180"/>
              <a:gd name="connsiteX5" fmla="*/ 470194 w 672241"/>
              <a:gd name="connsiteY5" fmla="*/ 306603 h 672180"/>
              <a:gd name="connsiteX6" fmla="*/ 486166 w 672241"/>
              <a:gd name="connsiteY6" fmla="*/ 313545 h 672180"/>
              <a:gd name="connsiteX7" fmla="*/ 479225 w 672241"/>
              <a:gd name="connsiteY7" fmla="*/ 329517 h 672180"/>
              <a:gd name="connsiteX8" fmla="*/ 340820 w 672241"/>
              <a:gd name="connsiteY8" fmla="*/ 382348 h 672180"/>
              <a:gd name="connsiteX9" fmla="*/ 336459 w 672241"/>
              <a:gd name="connsiteY9" fmla="*/ 383146 h 672180"/>
              <a:gd name="connsiteX10" fmla="*/ 329210 w 672241"/>
              <a:gd name="connsiteY10" fmla="*/ 380873 h 672180"/>
              <a:gd name="connsiteX11" fmla="*/ 323865 w 672241"/>
              <a:gd name="connsiteY11" fmla="*/ 370860 h 672180"/>
              <a:gd name="connsiteX12" fmla="*/ 583658 w 672241"/>
              <a:gd name="connsiteY12" fmla="*/ 359250 h 672180"/>
              <a:gd name="connsiteX13" fmla="*/ 569715 w 672241"/>
              <a:gd name="connsiteY13" fmla="*/ 369618 h 672180"/>
              <a:gd name="connsiteX14" fmla="*/ 569713 w 672241"/>
              <a:gd name="connsiteY14" fmla="*/ 369631 h 672180"/>
              <a:gd name="connsiteX15" fmla="*/ 302670 w 672241"/>
              <a:gd name="connsiteY15" fmla="*/ 569876 h 672180"/>
              <a:gd name="connsiteX16" fmla="*/ 102425 w 672241"/>
              <a:gd name="connsiteY16" fmla="*/ 302834 h 672180"/>
              <a:gd name="connsiteX17" fmla="*/ 216483 w 672241"/>
              <a:gd name="connsiteY17" fmla="*/ 132753 h 672180"/>
              <a:gd name="connsiteX18" fmla="*/ 215255 w 672241"/>
              <a:gd name="connsiteY18" fmla="*/ 175755 h 672180"/>
              <a:gd name="connsiteX19" fmla="*/ 227354 w 672241"/>
              <a:gd name="connsiteY19" fmla="*/ 188225 h 672180"/>
              <a:gd name="connsiteX20" fmla="*/ 227357 w 672241"/>
              <a:gd name="connsiteY20" fmla="*/ 188225 h 672180"/>
              <a:gd name="connsiteX21" fmla="*/ 227357 w 672241"/>
              <a:gd name="connsiteY21" fmla="*/ 188225 h 672180"/>
              <a:gd name="connsiteX22" fmla="*/ 239643 w 672241"/>
              <a:gd name="connsiteY22" fmla="*/ 176308 h 672180"/>
              <a:gd name="connsiteX23" fmla="*/ 241609 w 672241"/>
              <a:gd name="connsiteY23" fmla="*/ 105354 h 672180"/>
              <a:gd name="connsiteX24" fmla="*/ 229753 w 672241"/>
              <a:gd name="connsiteY24" fmla="*/ 92700 h 672180"/>
              <a:gd name="connsiteX25" fmla="*/ 165926 w 672241"/>
              <a:gd name="connsiteY25" fmla="*/ 90488 h 672180"/>
              <a:gd name="connsiteX26" fmla="*/ 153240 w 672241"/>
              <a:gd name="connsiteY26" fmla="*/ 102375 h 672180"/>
              <a:gd name="connsiteX27" fmla="*/ 165127 w 672241"/>
              <a:gd name="connsiteY27" fmla="*/ 115061 h 672180"/>
              <a:gd name="connsiteX28" fmla="*/ 196826 w 672241"/>
              <a:gd name="connsiteY28" fmla="*/ 116166 h 672180"/>
              <a:gd name="connsiteX29" fmla="*/ 116069 w 672241"/>
              <a:gd name="connsiteY29" fmla="*/ 475652 h 672180"/>
              <a:gd name="connsiteX30" fmla="*/ 475554 w 672241"/>
              <a:gd name="connsiteY30" fmla="*/ 556409 h 672180"/>
              <a:gd name="connsiteX31" fmla="*/ 594101 w 672241"/>
              <a:gd name="connsiteY31" fmla="*/ 373133 h 672180"/>
              <a:gd name="connsiteX32" fmla="*/ 583658 w 672241"/>
              <a:gd name="connsiteY32" fmla="*/ 359250 h 672180"/>
              <a:gd name="connsiteX33" fmla="*/ 672180 w 672241"/>
              <a:gd name="connsiteY33" fmla="*/ 336090 h 672180"/>
              <a:gd name="connsiteX34" fmla="*/ 336090 w 672241"/>
              <a:gd name="connsiteY34" fmla="*/ 672180 h 672180"/>
              <a:gd name="connsiteX35" fmla="*/ 0 w 672241"/>
              <a:gd name="connsiteY35" fmla="*/ 336090 h 672180"/>
              <a:gd name="connsiteX36" fmla="*/ 336090 w 672241"/>
              <a:gd name="connsiteY36" fmla="*/ 0 h 672180"/>
              <a:gd name="connsiteX37" fmla="*/ 336151 w 672241"/>
              <a:gd name="connsiteY37" fmla="*/ 0 h 672180"/>
              <a:gd name="connsiteX38" fmla="*/ 672242 w 672241"/>
              <a:gd name="connsiteY38" fmla="*/ 336090 h 672180"/>
              <a:gd name="connsiteX39" fmla="*/ 647608 w 672241"/>
              <a:gd name="connsiteY39" fmla="*/ 336090 h 672180"/>
              <a:gd name="connsiteX40" fmla="*/ 336090 w 672241"/>
              <a:gd name="connsiteY40" fmla="*/ 24572 h 672180"/>
              <a:gd name="connsiteX41" fmla="*/ 24572 w 672241"/>
              <a:gd name="connsiteY41" fmla="*/ 336090 h 672180"/>
              <a:gd name="connsiteX42" fmla="*/ 336090 w 672241"/>
              <a:gd name="connsiteY42" fmla="*/ 647608 h 672180"/>
              <a:gd name="connsiteX43" fmla="*/ 647669 w 672241"/>
              <a:gd name="connsiteY43" fmla="*/ 336090 h 672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672241" h="672180" fill="norm" stroke="1" extrusionOk="0">
                <a:moveTo>
                  <a:pt x="323865" y="370860"/>
                </a:moveTo>
                <a:lnTo>
                  <a:pt x="323865" y="87232"/>
                </a:lnTo>
                <a:cubicBezTo>
                  <a:pt x="323865" y="80447"/>
                  <a:pt x="329366" y="74946"/>
                  <a:pt x="336151" y="74946"/>
                </a:cubicBezTo>
                <a:cubicBezTo>
                  <a:pt x="342937" y="74946"/>
                  <a:pt x="348438" y="80447"/>
                  <a:pt x="348438" y="87232"/>
                </a:cubicBezTo>
                <a:lnTo>
                  <a:pt x="348438" y="353045"/>
                </a:lnTo>
                <a:lnTo>
                  <a:pt x="470194" y="306603"/>
                </a:lnTo>
                <a:cubicBezTo>
                  <a:pt x="476522" y="304110"/>
                  <a:pt x="483673" y="307217"/>
                  <a:pt x="486166" y="313545"/>
                </a:cubicBezTo>
                <a:cubicBezTo>
                  <a:pt x="488660" y="319872"/>
                  <a:pt x="485552" y="327023"/>
                  <a:pt x="479225" y="329517"/>
                </a:cubicBezTo>
                <a:lnTo>
                  <a:pt x="340820" y="382348"/>
                </a:lnTo>
                <a:cubicBezTo>
                  <a:pt x="339429" y="382885"/>
                  <a:pt x="337950" y="383156"/>
                  <a:pt x="336459" y="383146"/>
                </a:cubicBezTo>
                <a:cubicBezTo>
                  <a:pt x="333863" y="383173"/>
                  <a:pt x="331325" y="382378"/>
                  <a:pt x="329210" y="380873"/>
                </a:cubicBezTo>
                <a:cubicBezTo>
                  <a:pt x="325901" y="378608"/>
                  <a:pt x="323906" y="374870"/>
                  <a:pt x="323865" y="370860"/>
                </a:cubicBezTo>
                <a:close/>
                <a:moveTo>
                  <a:pt x="583658" y="359250"/>
                </a:moveTo>
                <a:cubicBezTo>
                  <a:pt x="576945" y="358262"/>
                  <a:pt x="570702" y="362905"/>
                  <a:pt x="569715" y="369618"/>
                </a:cubicBezTo>
                <a:cubicBezTo>
                  <a:pt x="569714" y="369622"/>
                  <a:pt x="569714" y="369627"/>
                  <a:pt x="569713" y="369631"/>
                </a:cubicBezTo>
                <a:cubicBezTo>
                  <a:pt x="551267" y="498670"/>
                  <a:pt x="431708" y="588322"/>
                  <a:pt x="302670" y="569876"/>
                </a:cubicBezTo>
                <a:cubicBezTo>
                  <a:pt x="173633" y="551430"/>
                  <a:pt x="83980" y="431872"/>
                  <a:pt x="102425" y="302834"/>
                </a:cubicBezTo>
                <a:cubicBezTo>
                  <a:pt x="112589" y="231740"/>
                  <a:pt x="154568" y="169141"/>
                  <a:pt x="216483" y="132753"/>
                </a:cubicBezTo>
                <a:lnTo>
                  <a:pt x="215255" y="175755"/>
                </a:lnTo>
                <a:cubicBezTo>
                  <a:pt x="215152" y="182539"/>
                  <a:pt x="220569" y="188123"/>
                  <a:pt x="227354" y="188225"/>
                </a:cubicBezTo>
                <a:cubicBezTo>
                  <a:pt x="227355" y="188225"/>
                  <a:pt x="227356" y="188225"/>
                  <a:pt x="227357" y="188225"/>
                </a:cubicBezTo>
                <a:lnTo>
                  <a:pt x="227357" y="188225"/>
                </a:lnTo>
                <a:cubicBezTo>
                  <a:pt x="234001" y="188228"/>
                  <a:pt x="239444" y="182949"/>
                  <a:pt x="239643" y="176308"/>
                </a:cubicBezTo>
                <a:lnTo>
                  <a:pt x="241609" y="105354"/>
                </a:lnTo>
                <a:cubicBezTo>
                  <a:pt x="241816" y="98591"/>
                  <a:pt x="236515" y="92933"/>
                  <a:pt x="229753" y="92700"/>
                </a:cubicBezTo>
                <a:lnTo>
                  <a:pt x="165926" y="90488"/>
                </a:lnTo>
                <a:cubicBezTo>
                  <a:pt x="159140" y="90268"/>
                  <a:pt x="153461" y="95589"/>
                  <a:pt x="153240" y="102375"/>
                </a:cubicBezTo>
                <a:cubicBezTo>
                  <a:pt x="153020" y="109161"/>
                  <a:pt x="158341" y="114840"/>
                  <a:pt x="165127" y="115061"/>
                </a:cubicBezTo>
                <a:lnTo>
                  <a:pt x="196826" y="116166"/>
                </a:lnTo>
                <a:cubicBezTo>
                  <a:pt x="75256" y="193135"/>
                  <a:pt x="39100" y="354083"/>
                  <a:pt x="116069" y="475652"/>
                </a:cubicBezTo>
                <a:cubicBezTo>
                  <a:pt x="193038" y="597221"/>
                  <a:pt x="353985" y="633380"/>
                  <a:pt x="475554" y="556409"/>
                </a:cubicBezTo>
                <a:cubicBezTo>
                  <a:pt x="539990" y="515612"/>
                  <a:pt x="583315" y="448631"/>
                  <a:pt x="594101" y="373133"/>
                </a:cubicBezTo>
                <a:cubicBezTo>
                  <a:pt x="595050" y="366416"/>
                  <a:pt x="590375" y="360201"/>
                  <a:pt x="583658" y="359250"/>
                </a:cubicBezTo>
                <a:close/>
                <a:moveTo>
                  <a:pt x="672180" y="336090"/>
                </a:moveTo>
                <a:cubicBezTo>
                  <a:pt x="672180" y="521707"/>
                  <a:pt x="521707" y="672180"/>
                  <a:pt x="336090" y="672180"/>
                </a:cubicBezTo>
                <a:cubicBezTo>
                  <a:pt x="150473" y="672180"/>
                  <a:pt x="0" y="521707"/>
                  <a:pt x="0" y="336090"/>
                </a:cubicBezTo>
                <a:cubicBezTo>
                  <a:pt x="0" y="150473"/>
                  <a:pt x="150473" y="0"/>
                  <a:pt x="336090" y="0"/>
                </a:cubicBezTo>
                <a:cubicBezTo>
                  <a:pt x="336110" y="0"/>
                  <a:pt x="336131" y="0"/>
                  <a:pt x="336151" y="0"/>
                </a:cubicBezTo>
                <a:cubicBezTo>
                  <a:pt x="521685" y="203"/>
                  <a:pt x="672039" y="150557"/>
                  <a:pt x="672242" y="336090"/>
                </a:cubicBezTo>
                <a:close/>
                <a:moveTo>
                  <a:pt x="647608" y="336090"/>
                </a:moveTo>
                <a:cubicBezTo>
                  <a:pt x="647608" y="164043"/>
                  <a:pt x="508137" y="24572"/>
                  <a:pt x="336090" y="24572"/>
                </a:cubicBezTo>
                <a:cubicBezTo>
                  <a:pt x="164043" y="24572"/>
                  <a:pt x="24572" y="164043"/>
                  <a:pt x="24572" y="336090"/>
                </a:cubicBezTo>
                <a:cubicBezTo>
                  <a:pt x="24572" y="508137"/>
                  <a:pt x="164043" y="647608"/>
                  <a:pt x="336090" y="647608"/>
                </a:cubicBezTo>
                <a:cubicBezTo>
                  <a:pt x="508077" y="647436"/>
                  <a:pt x="647466" y="508077"/>
                  <a:pt x="647669" y="336090"/>
                </a:cubicBezTo>
                <a:close/>
              </a:path>
            </a:pathLst>
          </a:custGeom>
          <a:solidFill>
            <a:srgbClr val="7A1F67"/>
          </a:solidFill>
          <a:ln w="6117" cap="flat">
            <a:noFill/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endParaRPr lang="ru-RU"/>
          </a:p>
        </p:txBody>
      </p:sp>
      <p:sp>
        <p:nvSpPr>
          <p:cNvPr id="74" name="TextBox 7"/>
          <p:cNvSpPr/>
          <p:nvPr/>
        </p:nvSpPr>
        <p:spPr bwMode="auto">
          <a:xfrm>
            <a:off x="14822194" y="9981705"/>
            <a:ext cx="7106419" cy="1075764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155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ОКУ «Областной фонд имущества»,</a:t>
            </a:r>
            <a:br>
              <a:rPr lang="ru-RU" sz="155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</a:br>
            <a:r>
              <a:rPr lang="ru-RU" sz="155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398019, Россия, г. Липецк, ул. Скороходова, д.2</a:t>
            </a:r>
            <a:endParaRPr/>
          </a:p>
          <a:p>
            <a:pPr>
              <a:lnSpc>
                <a:spcPct val="100000"/>
              </a:lnSpc>
              <a:buNone/>
              <a:defRPr/>
            </a:pPr>
            <a:r>
              <a:rPr lang="ru-RU" sz="155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Телефон: + 7: (4742) 25-09-10 </a:t>
            </a:r>
            <a:br>
              <a:rPr lang="en-US" sz="155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</a:br>
            <a:r>
              <a:rPr lang="ru-RU" sz="155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Email</a:t>
            </a:r>
            <a:r>
              <a:rPr lang="ru-RU" sz="1550" spc="-15">
                <a:solidFill>
                  <a:schemeClr val="tx1">
                    <a:lumMod val="75000"/>
                    <a:lumOff val="25000"/>
                  </a:schemeClr>
                </a:solidFill>
                <a:latin typeface="Montserrat"/>
                <a:ea typeface="Roboto"/>
              </a:rPr>
              <a:t>: </a:t>
            </a:r>
            <a:r>
              <a:rPr lang="en-US" sz="1550" spc="-15">
                <a:solidFill>
                  <a:srgbClr val="7A1F67"/>
                </a:solidFill>
                <a:latin typeface="Montserrat"/>
                <a:ea typeface="Roboto"/>
              </a:rPr>
              <a:t>torg</a:t>
            </a:r>
            <a:r>
              <a:rPr lang="ru-RU" sz="1550" u="sng" spc="-15">
                <a:solidFill>
                  <a:srgbClr val="7A1F67"/>
                </a:solidFill>
                <a:latin typeface="Montserrat"/>
                <a:ea typeface="Roboto"/>
                <a:hlinkClick r:id="rId4" tooltip="mailto:kgi@admlr.lipetsk.ru"/>
              </a:rPr>
              <a:t>@</a:t>
            </a:r>
            <a:r>
              <a:rPr lang="en-US" sz="1550" u="sng" spc="-15">
                <a:solidFill>
                  <a:srgbClr val="7A1F67"/>
                </a:solidFill>
                <a:latin typeface="Montserrat"/>
                <a:ea typeface="Roboto"/>
                <a:hlinkClick r:id="rId4" tooltip="mailto:kgi@admlr.lipetsk.ru"/>
              </a:rPr>
              <a:t>filo</a:t>
            </a:r>
            <a:r>
              <a:rPr lang="ru-RU" sz="1550" u="sng" spc="-15">
                <a:solidFill>
                  <a:srgbClr val="7A1F67"/>
                </a:solidFill>
                <a:latin typeface="Montserrat"/>
                <a:ea typeface="Roboto"/>
                <a:hlinkClick r:id="rId4" tooltip="mailto:kgi@admlr.lipetsk.ru"/>
              </a:rPr>
              <a:t>.ru</a:t>
            </a:r>
            <a:endParaRPr lang="ru-RU" sz="1550" spc="-15">
              <a:solidFill>
                <a:srgbClr val="505B6C"/>
              </a:solidFill>
              <a:latin typeface="Roboto"/>
              <a:ea typeface="Roboto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 bwMode="auto">
          <a:xfrm>
            <a:off x="1863000" y="314640"/>
            <a:ext cx="12436560" cy="700560"/>
          </a:xfrm>
          <a:prstGeom prst="rect">
            <a:avLst/>
          </a:prstGeom>
          <a:noFill/>
          <a:ln w="0">
            <a:noFill/>
          </a:ln>
        </p:spPr>
        <p:txBody>
          <a:bodyPr lIns="0" tIns="13320" rIns="0" bIns="0" anchor="t">
            <a:noAutofit/>
          </a:bodyPr>
          <a:lstStyle/>
          <a:p>
            <a:pPr marL="12600">
              <a:lnSpc>
                <a:spcPct val="100000"/>
              </a:lnSpc>
              <a:spcBef>
                <a:spcPts val="105"/>
              </a:spcBef>
              <a:buNone/>
              <a:defRPr/>
            </a:pPr>
            <a:r>
              <a:rPr lang="ru-RU" sz="3950" b="1" strike="noStrike" spc="-15">
                <a:solidFill>
                  <a:srgbClr val="000000"/>
                </a:solidFill>
                <a:latin typeface="Arial"/>
                <a:ea typeface="DejaVu Sans"/>
              </a:rPr>
              <a:t>Получение</a:t>
            </a:r>
            <a:r>
              <a:rPr lang="ru-RU" sz="3950" b="1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ru-RU" sz="3950" b="1" strike="noStrike" spc="-15">
                <a:solidFill>
                  <a:srgbClr val="000000"/>
                </a:solidFill>
                <a:latin typeface="Arial"/>
                <a:ea typeface="DejaVu Sans"/>
              </a:rPr>
              <a:t>земельного</a:t>
            </a:r>
            <a:r>
              <a:rPr lang="ru-RU" sz="3950" b="1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ru-RU" sz="3950" b="1" strike="noStrike" spc="-7">
                <a:solidFill>
                  <a:srgbClr val="000000"/>
                </a:solidFill>
                <a:latin typeface="Arial"/>
                <a:ea typeface="DejaVu Sans"/>
              </a:rPr>
              <a:t>участка</a:t>
            </a:r>
            <a:r>
              <a:rPr lang="ru-RU" sz="3950" b="1" strike="noStrike" spc="26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ru-RU" sz="3950" b="0" i="1" strike="noStrike" spc="-11">
                <a:solidFill>
                  <a:srgbClr val="000000"/>
                </a:solidFill>
                <a:latin typeface="Arial"/>
                <a:ea typeface="DejaVu Sans"/>
              </a:rPr>
              <a:t>(на</a:t>
            </a:r>
            <a:r>
              <a:rPr lang="ru-RU" sz="3950" b="0" i="1" strike="noStrike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ru-RU" sz="3950" b="0" i="1" strike="noStrike" spc="-15">
                <a:solidFill>
                  <a:srgbClr val="000000"/>
                </a:solidFill>
                <a:latin typeface="Arial"/>
                <a:ea typeface="DejaVu Sans"/>
              </a:rPr>
              <a:t>торгах)</a:t>
            </a:r>
            <a:endParaRPr lang="ru-RU" sz="3950" b="0" strike="noStrike" spc="-1">
              <a:latin typeface="XO Oriel"/>
            </a:endParaRPr>
          </a:p>
        </p:txBody>
      </p:sp>
      <p:sp>
        <p:nvSpPr>
          <p:cNvPr id="182" name="object 21"/>
          <p:cNvSpPr/>
          <p:nvPr/>
        </p:nvSpPr>
        <p:spPr bwMode="auto">
          <a:xfrm>
            <a:off x="17491320" y="2836440"/>
            <a:ext cx="2295000" cy="1461240"/>
          </a:xfrm>
          <a:prstGeom prst="rect">
            <a:avLst/>
          </a:prstGeom>
          <a:noFill/>
          <a:ln w="3175">
            <a:solidFill>
              <a:srgbClr val="000000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18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Подписание и регистрация  договора аренды земельного участка</a:t>
            </a:r>
            <a:endParaRPr lang="ru-RU" sz="1800" b="0" strike="noStrike" spc="-1">
              <a:latin typeface="XO Oriel"/>
            </a:endParaRPr>
          </a:p>
        </p:txBody>
      </p:sp>
      <p:pic>
        <p:nvPicPr>
          <p:cNvPr id="183" name="Рисунок 73"/>
          <p:cNvPicPr/>
          <p:nvPr/>
        </p:nvPicPr>
        <p:blipFill>
          <a:blip r:embed="rId3"/>
          <a:stretch/>
        </p:blipFill>
        <p:spPr bwMode="auto">
          <a:xfrm flipH="1">
            <a:off x="2040120" y="4309560"/>
            <a:ext cx="44640" cy="2467080"/>
          </a:xfrm>
          <a:prstGeom prst="rect">
            <a:avLst/>
          </a:prstGeom>
          <a:ln w="0">
            <a:noFill/>
          </a:ln>
        </p:spPr>
      </p:pic>
      <p:pic>
        <p:nvPicPr>
          <p:cNvPr id="184" name="Рисунок 74"/>
          <p:cNvPicPr/>
          <p:nvPr/>
        </p:nvPicPr>
        <p:blipFill>
          <a:blip r:embed="rId3"/>
          <a:stretch/>
        </p:blipFill>
        <p:spPr bwMode="auto">
          <a:xfrm flipH="1">
            <a:off x="5723280" y="4309560"/>
            <a:ext cx="65880" cy="1343880"/>
          </a:xfrm>
          <a:prstGeom prst="rect">
            <a:avLst/>
          </a:prstGeom>
          <a:ln w="0">
            <a:noFill/>
          </a:ln>
        </p:spPr>
      </p:pic>
      <p:sp>
        <p:nvSpPr>
          <p:cNvPr id="185" name="object 18"/>
          <p:cNvSpPr/>
          <p:nvPr/>
        </p:nvSpPr>
        <p:spPr bwMode="auto">
          <a:xfrm>
            <a:off x="977400" y="6777720"/>
            <a:ext cx="3233519" cy="1734840"/>
          </a:xfrm>
          <a:prstGeom prst="rect">
            <a:avLst/>
          </a:prstGeom>
          <a:noFill/>
          <a:ln w="10052">
            <a:solidFill>
              <a:srgbClr val="12489A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44280" rIns="0" bIns="0" anchor="ctr">
            <a:noAutofit/>
          </a:bodyPr>
          <a:lstStyle/>
          <a:p>
            <a:pPr marL="564840" indent="-343080">
              <a:lnSpc>
                <a:spcPts val="1780"/>
              </a:lnSpc>
              <a:spcBef>
                <a:spcPts val="349"/>
              </a:spcBef>
              <a:buClr>
                <a:srgbClr val="043C92"/>
              </a:buClr>
              <a:buFont typeface="StarSymbol"/>
              <a:buAutoNum type="arabicPeriod"/>
              <a:defRPr/>
            </a:pPr>
            <a:r>
              <a:rPr lang="ru-RU" sz="16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Заявление о рассмотрении возможности предоставления ЗУ на торгах</a:t>
            </a:r>
            <a:endParaRPr lang="ru-RU" sz="1600" b="0" strike="noStrike" spc="-1">
              <a:latin typeface="XO Oriel"/>
            </a:endParaRPr>
          </a:p>
          <a:p>
            <a:pPr marL="221760">
              <a:lnSpc>
                <a:spcPts val="1780"/>
              </a:lnSpc>
              <a:spcBef>
                <a:spcPts val="349"/>
              </a:spcBef>
              <a:buNone/>
              <a:defRPr/>
            </a:pPr>
            <a:r>
              <a:rPr lang="en-US" sz="1600" b="0" i="1" u="sng" strike="noStrike" spc="-1">
                <a:solidFill>
                  <a:srgbClr val="0000FF"/>
                </a:solidFill>
                <a:latin typeface="XO Oriel"/>
                <a:ea typeface="DejaVu Sans"/>
                <a:hlinkClick r:id="rId4" tooltip="http://uizo.ru/zemelnye-uchastki-po-rezultatam-auktsiona-yl/"/>
              </a:rPr>
              <a:t>http://uizo.ru/zemelnye-uchastki-po-rezultatam-auktsiona-yl/</a:t>
            </a:r>
            <a:r>
              <a:rPr lang="ru-RU" sz="16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 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186" name="object 18"/>
          <p:cNvSpPr/>
          <p:nvPr/>
        </p:nvSpPr>
        <p:spPr bwMode="auto">
          <a:xfrm>
            <a:off x="7878240" y="2618640"/>
            <a:ext cx="2724480" cy="1756080"/>
          </a:xfrm>
          <a:prstGeom prst="rect">
            <a:avLst/>
          </a:prstGeom>
          <a:noFill/>
          <a:ln w="3175">
            <a:solidFill>
              <a:srgbClr val="000000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18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Направление заявления на участие в аукционе в ОКУ «Областной фонд имущества» (по почте/лично)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87" name="object 18"/>
          <p:cNvSpPr/>
          <p:nvPr/>
        </p:nvSpPr>
        <p:spPr bwMode="auto">
          <a:xfrm>
            <a:off x="17821800" y="6777720"/>
            <a:ext cx="1964520" cy="1186920"/>
          </a:xfrm>
          <a:prstGeom prst="rect">
            <a:avLst/>
          </a:prstGeom>
          <a:noFill/>
          <a:ln w="3175">
            <a:solidFill>
              <a:srgbClr val="3A5F8B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  <a:defRPr/>
            </a:pPr>
            <a:r>
              <a:rPr lang="ru-RU" sz="1800" b="1" i="1" strike="noStrike" spc="-15">
                <a:solidFill>
                  <a:srgbClr val="00B050"/>
                </a:solidFill>
                <a:latin typeface="Arial"/>
                <a:ea typeface="DejaVu Sans"/>
              </a:rPr>
              <a:t>Договор аренды земельного участка</a:t>
            </a:r>
            <a:endParaRPr lang="ru-RU" sz="1800" b="0" strike="noStrike" spc="-1">
              <a:latin typeface="XO Oriel"/>
            </a:endParaRPr>
          </a:p>
        </p:txBody>
      </p:sp>
      <p:pic>
        <p:nvPicPr>
          <p:cNvPr id="188" name="Рисунок 81"/>
          <p:cNvPicPr/>
          <p:nvPr/>
        </p:nvPicPr>
        <p:blipFill>
          <a:blip r:embed="rId3"/>
          <a:stretch/>
        </p:blipFill>
        <p:spPr bwMode="auto">
          <a:xfrm flipH="1">
            <a:off x="18648360" y="4309560"/>
            <a:ext cx="44640" cy="2496240"/>
          </a:xfrm>
          <a:prstGeom prst="rect">
            <a:avLst/>
          </a:prstGeom>
          <a:ln w="0">
            <a:noFill/>
          </a:ln>
        </p:spPr>
      </p:pic>
      <p:sp>
        <p:nvSpPr>
          <p:cNvPr id="189" name="object 36"/>
          <p:cNvSpPr/>
          <p:nvPr/>
        </p:nvSpPr>
        <p:spPr bwMode="auto">
          <a:xfrm>
            <a:off x="2715840" y="5297400"/>
            <a:ext cx="2440800" cy="285480"/>
          </a:xfrm>
          <a:prstGeom prst="rect">
            <a:avLst/>
          </a:prstGeom>
          <a:noFill/>
          <a:ln w="0">
            <a:solidFill>
              <a:srgbClr val="4F81BD"/>
            </a:solidFill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11520" rIns="0" bIns="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91"/>
              </a:spcBef>
              <a:buNone/>
              <a:defRPr/>
            </a:pPr>
            <a:r>
              <a:rPr lang="ru-RU" sz="1800" b="1" strike="noStrike" spc="-11">
                <a:solidFill>
                  <a:srgbClr val="000000"/>
                </a:solidFill>
                <a:latin typeface="Arial"/>
                <a:ea typeface="DejaVu Sans"/>
              </a:rPr>
              <a:t> 21 раб. день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90" name="object 36"/>
          <p:cNvSpPr/>
          <p:nvPr/>
        </p:nvSpPr>
        <p:spPr bwMode="auto">
          <a:xfrm>
            <a:off x="9635040" y="5297400"/>
            <a:ext cx="2365560" cy="286199"/>
          </a:xfrm>
          <a:prstGeom prst="rect">
            <a:avLst/>
          </a:prstGeom>
          <a:noFill/>
          <a:ln w="0">
            <a:solidFill>
              <a:srgbClr val="4F81BD"/>
            </a:solidFill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11520" rIns="0" bIns="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91"/>
              </a:spcBef>
              <a:buNone/>
              <a:defRPr/>
            </a:pPr>
            <a:r>
              <a:rPr lang="ru-RU" sz="1800" b="1" strike="noStrike" spc="-11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r>
              <a:rPr sz="1800" b="1" strike="noStrike" spc="-10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r>
              <a:rPr lang="ru-RU" sz="1800" b="1" strike="noStrike" spc="-10">
                <a:solidFill>
                  <a:srgbClr val="000000"/>
                </a:solidFill>
                <a:latin typeface="Arial"/>
                <a:ea typeface="DejaVu Sans"/>
              </a:rPr>
              <a:t> раб. дней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91" name="object 36"/>
          <p:cNvSpPr/>
          <p:nvPr/>
        </p:nvSpPr>
        <p:spPr bwMode="auto">
          <a:xfrm>
            <a:off x="12670920" y="5297400"/>
            <a:ext cx="2407680" cy="286199"/>
          </a:xfrm>
          <a:prstGeom prst="rect">
            <a:avLst/>
          </a:prstGeom>
          <a:noFill/>
          <a:ln w="0">
            <a:solidFill>
              <a:srgbClr val="4F81BD"/>
            </a:solidFill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11520" rIns="0" bIns="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91"/>
              </a:spcBef>
              <a:buNone/>
              <a:defRPr/>
            </a:pPr>
            <a:r>
              <a:rPr sz="1800" b="1" strike="noStrike" spc="-10">
                <a:solidFill>
                  <a:srgbClr val="000000"/>
                </a:solidFill>
                <a:latin typeface="Arial"/>
                <a:ea typeface="DejaVu Sans"/>
              </a:rPr>
              <a:t>12</a:t>
            </a:r>
            <a:r>
              <a:rPr lang="ru-RU" sz="1800" b="1" strike="noStrike" spc="-11">
                <a:solidFill>
                  <a:srgbClr val="000000"/>
                </a:solidFill>
                <a:latin typeface="Arial"/>
                <a:ea typeface="DejaVu Sans"/>
              </a:rPr>
              <a:t> раб. дней</a:t>
            </a:r>
            <a:endParaRPr lang="ru-RU" sz="1800" b="0" strike="noStrike" spc="-1">
              <a:latin typeface="XO Oriel"/>
            </a:endParaRPr>
          </a:p>
        </p:txBody>
      </p:sp>
      <p:pic>
        <p:nvPicPr>
          <p:cNvPr id="192" name="Рисунок 74"/>
          <p:cNvPicPr/>
          <p:nvPr/>
        </p:nvPicPr>
        <p:blipFill>
          <a:blip r:embed="rId3"/>
          <a:stretch/>
        </p:blipFill>
        <p:spPr bwMode="auto">
          <a:xfrm flipH="1">
            <a:off x="12425760" y="4309560"/>
            <a:ext cx="44640" cy="2496240"/>
          </a:xfrm>
          <a:prstGeom prst="rect">
            <a:avLst/>
          </a:prstGeom>
          <a:ln w="0">
            <a:noFill/>
          </a:ln>
        </p:spPr>
      </p:pic>
      <p:sp>
        <p:nvSpPr>
          <p:cNvPr id="193" name="TextBox 2"/>
          <p:cNvSpPr/>
          <p:nvPr/>
        </p:nvSpPr>
        <p:spPr bwMode="auto">
          <a:xfrm>
            <a:off x="556200" y="2836440"/>
            <a:ext cx="3075840" cy="2009880"/>
          </a:xfrm>
          <a:prstGeom prst="rect">
            <a:avLst/>
          </a:prstGeom>
          <a:noFill/>
          <a:ln w="3175">
            <a:solidFill>
              <a:srgbClr val="000000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18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Обращение в управление имущественных и земельных отношений Липецкой области (по почте /лично </a:t>
            </a:r>
            <a:r>
              <a:rPr lang="en-US" sz="1800" b="1" i="1" u="sng" strike="noStrike" spc="-15">
                <a:solidFill>
                  <a:srgbClr val="0000FF"/>
                </a:solidFill>
                <a:latin typeface="Arial"/>
                <a:ea typeface="DejaVu Sans"/>
                <a:hlinkClick r:id="rId5" tooltip="http://uizo.ru/kontakty/"/>
              </a:rPr>
              <a:t>http://uizo.ru/kontakty/</a:t>
            </a:r>
            <a:r>
              <a:rPr lang="ru-RU" sz="18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 )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94" name="object 18"/>
          <p:cNvSpPr/>
          <p:nvPr/>
        </p:nvSpPr>
        <p:spPr bwMode="auto">
          <a:xfrm>
            <a:off x="7963920" y="6777720"/>
            <a:ext cx="3153600" cy="2358000"/>
          </a:xfrm>
          <a:prstGeom prst="rect">
            <a:avLst/>
          </a:prstGeom>
          <a:noFill/>
          <a:ln w="10052">
            <a:solidFill>
              <a:srgbClr val="12489A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44280" rIns="0" bIns="0" anchor="ctr">
            <a:noAutofit/>
          </a:bodyPr>
          <a:lstStyle/>
          <a:p>
            <a:pPr marL="564840" indent="-343080">
              <a:lnSpc>
                <a:spcPts val="1780"/>
              </a:lnSpc>
              <a:spcBef>
                <a:spcPts val="349"/>
              </a:spcBef>
              <a:buClr>
                <a:srgbClr val="043C92"/>
              </a:buClr>
              <a:buFont typeface="StarSymbol"/>
              <a:buAutoNum type="arabicPeriod"/>
              <a:defRPr/>
            </a:pPr>
            <a:r>
              <a:rPr lang="ru-RU" sz="16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Заявление о проведении аукциона </a:t>
            </a:r>
            <a:r>
              <a:rPr lang="en-US" sz="1600" b="0" i="1" u="sng" strike="noStrike" spc="-15">
                <a:solidFill>
                  <a:srgbClr val="0000FF"/>
                </a:solidFill>
                <a:latin typeface="Arial"/>
                <a:ea typeface="DejaVu Sans"/>
                <a:hlinkClick r:id="rId4" tooltip="http://uizo.ru/zemelnye-uchastki-po-rezultatam-auktsiona-yl/"/>
              </a:rPr>
              <a:t>http://uizo.ru/zemelnye-uchastki-po-rezultatam-auktsiona-yl/</a:t>
            </a:r>
            <a:r>
              <a:rPr lang="ru-RU" sz="1600" b="0" i="1" strike="noStrike" spc="-15">
                <a:solidFill>
                  <a:srgbClr val="043C92"/>
                </a:solidFill>
                <a:latin typeface="Arial"/>
                <a:ea typeface="DejaVu Sans"/>
              </a:rPr>
              <a:t> </a:t>
            </a:r>
            <a:endParaRPr lang="ru-RU" sz="1600" b="0" strike="noStrike" spc="-1">
              <a:latin typeface="XO Oriel"/>
            </a:endParaRPr>
          </a:p>
          <a:p>
            <a:pPr marL="564840" indent="-343080">
              <a:lnSpc>
                <a:spcPts val="1780"/>
              </a:lnSpc>
              <a:spcBef>
                <a:spcPts val="349"/>
              </a:spcBef>
              <a:buClr>
                <a:srgbClr val="043C92"/>
              </a:buClr>
              <a:buFont typeface="StarSymbol"/>
              <a:buAutoNum type="arabicPeriod"/>
              <a:defRPr/>
            </a:pPr>
            <a:r>
              <a:rPr lang="ru-RU" sz="16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Копия документа, удостоверяющего личность </a:t>
            </a:r>
            <a:endParaRPr lang="ru-RU" sz="1600" b="0" strike="noStrike" spc="-1">
              <a:latin typeface="XO Oriel"/>
            </a:endParaRPr>
          </a:p>
          <a:p>
            <a:pPr marL="564840" indent="-343080">
              <a:lnSpc>
                <a:spcPts val="1780"/>
              </a:lnSpc>
              <a:spcBef>
                <a:spcPts val="349"/>
              </a:spcBef>
              <a:buClr>
                <a:srgbClr val="043C92"/>
              </a:buClr>
              <a:buFont typeface="StarSymbol"/>
              <a:buAutoNum type="arabicPeriod"/>
              <a:defRPr/>
            </a:pPr>
            <a:r>
              <a:rPr lang="ru-RU" sz="16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Выписка из ЕГРН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195" name="TextBox 3"/>
          <p:cNvSpPr/>
          <p:nvPr/>
        </p:nvSpPr>
        <p:spPr bwMode="auto">
          <a:xfrm>
            <a:off x="762840" y="9255240"/>
            <a:ext cx="7952039" cy="14922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2000" b="1" strike="noStrike" spc="-11">
                <a:solidFill>
                  <a:srgbClr val="000000"/>
                </a:solidFill>
                <a:latin typeface="Arial"/>
                <a:ea typeface="DejaVu Sans"/>
              </a:rPr>
              <a:t>Действующие нормативно-правовые акты</a:t>
            </a:r>
            <a:endParaRPr lang="ru-RU" sz="2000" b="0" strike="noStrike" spc="-1">
              <a:latin typeface="XO Oriel"/>
            </a:endParaRPr>
          </a:p>
          <a:p>
            <a:pPr>
              <a:lnSpc>
                <a:spcPct val="100000"/>
              </a:lnSpc>
              <a:buNone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Земельный кодекс Российской Федерации</a:t>
            </a:r>
            <a:endParaRPr lang="ru-RU" sz="1800" b="0" strike="noStrike" spc="-1">
              <a:latin typeface="XO Oriel"/>
            </a:endParaRPr>
          </a:p>
          <a:p>
            <a:pPr>
              <a:lnSpc>
                <a:spcPct val="100000"/>
              </a:lnSpc>
              <a:buNone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Градостроительный кодекс Российской Федерации</a:t>
            </a:r>
            <a:endParaRPr lang="ru-RU" sz="1800" b="0" strike="noStrike" spc="-1">
              <a:latin typeface="XO Oriel"/>
            </a:endParaRPr>
          </a:p>
          <a:p>
            <a:pPr>
              <a:lnSpc>
                <a:spcPct val="100000"/>
              </a:lnSpc>
              <a:buNone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Приказ Минэкономразвития России от 14 января 2015 г. № 7</a:t>
            </a:r>
            <a:endParaRPr lang="ru-RU" sz="1800" b="0" strike="noStrike" spc="-1">
              <a:latin typeface="XO Oriel"/>
            </a:endParaRPr>
          </a:p>
          <a:p>
            <a:pPr>
              <a:lnSpc>
                <a:spcPct val="100000"/>
              </a:lnSpc>
              <a:buNone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Административный регламент предоставления государственной услуги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196" name="object 18"/>
          <p:cNvSpPr/>
          <p:nvPr/>
        </p:nvSpPr>
        <p:spPr bwMode="auto">
          <a:xfrm>
            <a:off x="14143680" y="6777720"/>
            <a:ext cx="3609720" cy="2225880"/>
          </a:xfrm>
          <a:prstGeom prst="rect">
            <a:avLst/>
          </a:prstGeom>
          <a:noFill/>
          <a:ln w="10052">
            <a:solidFill>
              <a:srgbClr val="12489A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44280" rIns="0" bIns="0" anchor="ctr">
            <a:noAutofit/>
          </a:bodyPr>
          <a:lstStyle/>
          <a:p>
            <a:pPr marL="564840" indent="-343080">
              <a:lnSpc>
                <a:spcPts val="1780"/>
              </a:lnSpc>
              <a:spcBef>
                <a:spcPts val="349"/>
              </a:spcBef>
              <a:buClr>
                <a:srgbClr val="043C92"/>
              </a:buClr>
              <a:buFont typeface="Arial"/>
              <a:buAutoNum type="arabicPeriod"/>
              <a:defRPr/>
            </a:pPr>
            <a:r>
              <a:rPr lang="ru-RU" sz="16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Заявка на участие в аукционе </a:t>
            </a:r>
            <a:r>
              <a:rPr lang="en-US" sz="1600" b="0" i="1" u="sng" strike="noStrike" spc="-15">
                <a:solidFill>
                  <a:srgbClr val="0000FF"/>
                </a:solidFill>
                <a:latin typeface="Arial"/>
                <a:ea typeface="DejaVu Sans"/>
                <a:hlinkClick r:id="rId4" tooltip="http://uizo.ru/zemelnye-uchastki-po-rezultatam-auktsiona-yl/"/>
              </a:rPr>
              <a:t>http://uizo.ru/zemelnye-uchastki-po-rezultatam-auktsiona-yl/</a:t>
            </a:r>
            <a:r>
              <a:rPr lang="ru-RU" sz="1600" b="0" i="1" strike="noStrike" spc="-15">
                <a:solidFill>
                  <a:srgbClr val="043C92"/>
                </a:solidFill>
                <a:latin typeface="Arial"/>
                <a:ea typeface="DejaVu Sans"/>
              </a:rPr>
              <a:t> </a:t>
            </a:r>
            <a:endParaRPr lang="ru-RU" sz="1600" b="0" strike="noStrike" spc="-1">
              <a:latin typeface="XO Oriel"/>
            </a:endParaRPr>
          </a:p>
          <a:p>
            <a:pPr marL="564840" indent="-343080">
              <a:lnSpc>
                <a:spcPts val="1780"/>
              </a:lnSpc>
              <a:spcBef>
                <a:spcPts val="349"/>
              </a:spcBef>
              <a:buClr>
                <a:srgbClr val="043C92"/>
              </a:buClr>
              <a:buFont typeface="Arial"/>
              <a:buAutoNum type="arabicPeriod"/>
              <a:defRPr/>
            </a:pPr>
            <a:r>
              <a:rPr lang="ru-RU" sz="16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Копия документа, удостоверяющего личность</a:t>
            </a:r>
            <a:endParaRPr lang="ru-RU" sz="1600" b="0" strike="noStrike" spc="-1">
              <a:latin typeface="XO Oriel"/>
            </a:endParaRPr>
          </a:p>
          <a:p>
            <a:pPr marL="564840" indent="-343080">
              <a:lnSpc>
                <a:spcPts val="1780"/>
              </a:lnSpc>
              <a:spcBef>
                <a:spcPts val="349"/>
              </a:spcBef>
              <a:buClr>
                <a:srgbClr val="043C92"/>
              </a:buClr>
              <a:buFont typeface="Arial"/>
              <a:buAutoNum type="arabicPeriod"/>
              <a:defRPr/>
            </a:pPr>
            <a:r>
              <a:rPr lang="ru-RU" sz="16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Документы, подтверждающие внесение задатка.</a:t>
            </a:r>
            <a:endParaRPr lang="ru-RU" sz="1600" b="0" strike="noStrike" spc="-1">
              <a:latin typeface="XO Oriel"/>
            </a:endParaRPr>
          </a:p>
        </p:txBody>
      </p:sp>
      <p:pic>
        <p:nvPicPr>
          <p:cNvPr id="197" name="Рисунок 73"/>
          <p:cNvPicPr/>
          <p:nvPr/>
        </p:nvPicPr>
        <p:blipFill>
          <a:blip r:embed="rId3"/>
          <a:stretch/>
        </p:blipFill>
        <p:spPr bwMode="auto">
          <a:xfrm flipH="1">
            <a:off x="652680" y="9255240"/>
            <a:ext cx="110160" cy="1677240"/>
          </a:xfrm>
          <a:prstGeom prst="rect">
            <a:avLst/>
          </a:prstGeom>
          <a:ln w="0">
            <a:noFill/>
          </a:ln>
        </p:spPr>
      </p:pic>
      <p:sp>
        <p:nvSpPr>
          <p:cNvPr id="198" name="Прямая со стрелкой 5"/>
          <p:cNvSpPr/>
          <p:nvPr/>
        </p:nvSpPr>
        <p:spPr bwMode="auto">
          <a:xfrm flipV="1">
            <a:off x="2084759" y="5652720"/>
            <a:ext cx="16607160" cy="47520"/>
          </a:xfrm>
          <a:custGeom>
            <a:avLst/>
            <a:gdLst/>
            <a:ahLst/>
            <a:cxnLst/>
            <a:rect l="l" t="t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57150">
            <a:solidFill>
              <a:srgbClr val="4A7EBB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9" name="TextBox 7"/>
          <p:cNvSpPr/>
          <p:nvPr/>
        </p:nvSpPr>
        <p:spPr bwMode="auto">
          <a:xfrm>
            <a:off x="13436280" y="9342000"/>
            <a:ext cx="6263640" cy="17661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2000" b="1" strike="noStrike" spc="-11">
                <a:solidFill>
                  <a:srgbClr val="000000"/>
                </a:solidFill>
                <a:latin typeface="Arial"/>
                <a:ea typeface="DejaVu Sans"/>
              </a:rPr>
              <a:t>Контакты  </a:t>
            </a:r>
            <a:endParaRPr lang="ru-RU" sz="2000" b="0" strike="noStrike" spc="-1">
              <a:latin typeface="XO Oriel"/>
            </a:endParaRPr>
          </a:p>
          <a:p>
            <a:pPr>
              <a:lnSpc>
                <a:spcPct val="100000"/>
              </a:lnSpc>
              <a:buNone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Управление имущественных и земельных отношений Липецкой области</a:t>
            </a:r>
            <a:endParaRPr lang="ru-RU" sz="1800" b="0" strike="noStrike" spc="-1">
              <a:latin typeface="XO Oriel"/>
            </a:endParaRPr>
          </a:p>
          <a:p>
            <a:pPr>
              <a:lnSpc>
                <a:spcPct val="100000"/>
              </a:lnSpc>
              <a:buNone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398019, Россия, город Липецк, ул.Скороходова, дом 2</a:t>
            </a:r>
            <a:endParaRPr lang="ru-RU" sz="1800" b="0" strike="noStrike" spc="-1">
              <a:latin typeface="XO Oriel"/>
            </a:endParaRPr>
          </a:p>
          <a:p>
            <a:pPr>
              <a:lnSpc>
                <a:spcPct val="100000"/>
              </a:lnSpc>
              <a:buNone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Телефон: </a:t>
            </a:r>
            <a:r>
              <a:rPr lang="ru-RU" sz="1800" b="0" u="sng" strike="noStrike" spc="-1">
                <a:solidFill>
                  <a:srgbClr val="0000FF"/>
                </a:solidFill>
                <a:latin typeface="Arial"/>
                <a:ea typeface="DejaVu Sans"/>
                <a:hlinkClick r:id="rId6" tooltip="tel:84742222732"/>
              </a:rPr>
              <a:t>+7 (4742) 22-27-32</a:t>
            </a:r>
            <a:endParaRPr lang="ru-RU" sz="1800" b="0" strike="noStrike" spc="-1">
              <a:latin typeface="XO Oriel"/>
            </a:endParaRPr>
          </a:p>
          <a:p>
            <a:pPr>
              <a:lnSpc>
                <a:spcPct val="100000"/>
              </a:lnSpc>
              <a:buNone/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Email: </a:t>
            </a:r>
            <a:r>
              <a:rPr lang="ru-RU" sz="1800" b="0" u="sng" strike="noStrike" spc="-1">
                <a:solidFill>
                  <a:srgbClr val="0000FF"/>
                </a:solidFill>
                <a:latin typeface="Arial"/>
                <a:ea typeface="DejaVu Sans"/>
                <a:hlinkClick r:id="rId7" tooltip="mailto:kgi@admlr.lipetsk.ru"/>
              </a:rPr>
              <a:t>kgi@admlr.lipetsk.ru</a:t>
            </a:r>
            <a:endParaRPr lang="ru-RU" sz="1800" b="0" strike="noStrike" spc="-1">
              <a:latin typeface="XO Oriel"/>
            </a:endParaRPr>
          </a:p>
        </p:txBody>
      </p:sp>
      <p:pic>
        <p:nvPicPr>
          <p:cNvPr id="200" name="Picture 2"/>
          <p:cNvPicPr/>
          <p:nvPr/>
        </p:nvPicPr>
        <p:blipFill>
          <a:blip r:embed="rId8"/>
          <a:stretch/>
        </p:blipFill>
        <p:spPr bwMode="auto">
          <a:xfrm>
            <a:off x="13236120" y="9419040"/>
            <a:ext cx="110160" cy="1707480"/>
          </a:xfrm>
          <a:prstGeom prst="rect">
            <a:avLst/>
          </a:prstGeom>
          <a:ln w="0">
            <a:noFill/>
          </a:ln>
        </p:spPr>
      </p:pic>
      <p:sp>
        <p:nvSpPr>
          <p:cNvPr id="201" name="TextBox 1"/>
          <p:cNvSpPr/>
          <p:nvPr/>
        </p:nvSpPr>
        <p:spPr bwMode="auto">
          <a:xfrm>
            <a:off x="11118240" y="2819880"/>
            <a:ext cx="2657880" cy="1476360"/>
          </a:xfrm>
          <a:prstGeom prst="rect">
            <a:avLst/>
          </a:prstGeom>
          <a:noFill/>
          <a:ln w="3175">
            <a:solidFill>
              <a:srgbClr val="000000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18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Оплата задатка за участие в аукционе по реквизитам (через Банк)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02" name="TextBox 8"/>
          <p:cNvSpPr/>
          <p:nvPr/>
        </p:nvSpPr>
        <p:spPr bwMode="auto">
          <a:xfrm>
            <a:off x="2202120" y="5770440"/>
            <a:ext cx="3292560" cy="698040"/>
          </a:xfrm>
          <a:prstGeom prst="rect">
            <a:avLst/>
          </a:prstGeom>
          <a:noFill/>
          <a:ln w="10052">
            <a:solidFill>
              <a:srgbClr val="12489A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44280" rIns="0" bIns="0" anchor="ctr">
            <a:noAutofit/>
          </a:bodyPr>
          <a:lstStyle/>
          <a:p>
            <a:pPr marL="221760" algn="ctr">
              <a:lnSpc>
                <a:spcPts val="1780"/>
              </a:lnSpc>
              <a:spcBef>
                <a:spcPts val="349"/>
              </a:spcBef>
              <a:buNone/>
              <a:tabLst>
                <a:tab pos="0" algn="l"/>
              </a:tabLst>
              <a:defRPr/>
            </a:pPr>
            <a:r>
              <a:rPr lang="ru-RU" sz="14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Ответ о возможности получить ЗУ на торгах (лично/по почте)</a:t>
            </a:r>
            <a:endParaRPr lang="ru-RU" sz="1400" b="0" strike="noStrike" spc="-1">
              <a:latin typeface="XO Oriel"/>
            </a:endParaRPr>
          </a:p>
        </p:txBody>
      </p:sp>
      <p:sp>
        <p:nvSpPr>
          <p:cNvPr id="203" name="object 18"/>
          <p:cNvSpPr/>
          <p:nvPr/>
        </p:nvSpPr>
        <p:spPr bwMode="auto">
          <a:xfrm>
            <a:off x="4338360" y="2836440"/>
            <a:ext cx="2833920" cy="1472040"/>
          </a:xfrm>
          <a:prstGeom prst="rect">
            <a:avLst/>
          </a:prstGeom>
          <a:noFill/>
          <a:ln w="3175">
            <a:solidFill>
              <a:srgbClr val="000000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18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Ожидание формирования земельного участка (в случае, если участок не образован)</a:t>
            </a:r>
            <a:endParaRPr lang="ru-RU" sz="1800" b="0" strike="noStrike" spc="-1">
              <a:latin typeface="XO Oriel"/>
            </a:endParaRPr>
          </a:p>
        </p:txBody>
      </p:sp>
      <p:pic>
        <p:nvPicPr>
          <p:cNvPr id="204" name="Рисунок 74"/>
          <p:cNvPicPr/>
          <p:nvPr/>
        </p:nvPicPr>
        <p:blipFill>
          <a:blip r:embed="rId3"/>
          <a:stretch/>
        </p:blipFill>
        <p:spPr bwMode="auto">
          <a:xfrm flipH="1">
            <a:off x="9154440" y="4375800"/>
            <a:ext cx="44640" cy="2414519"/>
          </a:xfrm>
          <a:prstGeom prst="rect">
            <a:avLst/>
          </a:prstGeom>
          <a:ln w="0">
            <a:noFill/>
          </a:ln>
        </p:spPr>
      </p:pic>
      <p:sp>
        <p:nvSpPr>
          <p:cNvPr id="205" name="TextBox 11"/>
          <p:cNvSpPr/>
          <p:nvPr/>
        </p:nvSpPr>
        <p:spPr bwMode="auto">
          <a:xfrm>
            <a:off x="12653280" y="5763600"/>
            <a:ext cx="2588040" cy="704879"/>
          </a:xfrm>
          <a:prstGeom prst="rect">
            <a:avLst/>
          </a:prstGeom>
          <a:noFill/>
          <a:ln w="10052">
            <a:solidFill>
              <a:srgbClr val="12489A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44280" rIns="0" bIns="0" anchor="ctr">
            <a:noAutofit/>
          </a:bodyPr>
          <a:lstStyle/>
          <a:p>
            <a:pPr algn="ctr">
              <a:lnSpc>
                <a:spcPts val="1780"/>
              </a:lnSpc>
              <a:spcBef>
                <a:spcPts val="349"/>
              </a:spcBef>
              <a:buNone/>
              <a:tabLst>
                <a:tab pos="0" algn="l"/>
              </a:tabLst>
              <a:defRPr/>
            </a:pPr>
            <a:r>
              <a:rPr lang="ru-RU" sz="14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Извещение о проведении</a:t>
            </a:r>
            <a:endParaRPr lang="ru-RU" sz="1400" b="0" strike="noStrike" spc="-1">
              <a:latin typeface="XO Oriel"/>
            </a:endParaRPr>
          </a:p>
          <a:p>
            <a:pPr marL="221760" algn="ctr">
              <a:lnSpc>
                <a:spcPts val="1780"/>
              </a:lnSpc>
              <a:spcBef>
                <a:spcPts val="349"/>
              </a:spcBef>
              <a:buNone/>
              <a:tabLst>
                <a:tab pos="0" algn="l"/>
              </a:tabLst>
              <a:defRPr/>
            </a:pPr>
            <a:r>
              <a:rPr lang="ru-RU" sz="14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аукциона</a:t>
            </a:r>
            <a:endParaRPr lang="ru-RU" sz="1400" b="0" strike="noStrike" spc="-1">
              <a:latin typeface="XO Oriel"/>
            </a:endParaRPr>
          </a:p>
          <a:p>
            <a:pPr marL="221760" algn="ctr">
              <a:lnSpc>
                <a:spcPts val="1780"/>
              </a:lnSpc>
              <a:spcBef>
                <a:spcPts val="349"/>
              </a:spcBef>
              <a:buNone/>
              <a:tabLst>
                <a:tab pos="0" algn="l"/>
              </a:tabLst>
              <a:defRPr/>
            </a:pPr>
            <a:r>
              <a:rPr lang="en-US" sz="1400" b="0" i="1" u="sng" strike="noStrike" spc="-15">
                <a:solidFill>
                  <a:srgbClr val="0000FF"/>
                </a:solidFill>
                <a:latin typeface="Arial"/>
                <a:ea typeface="DejaVu Sans"/>
                <a:hlinkClick r:id="rId9" tooltip="http://uizo.ru/torgi/"/>
              </a:rPr>
              <a:t>http://uizo.ru/torgi/</a:t>
            </a:r>
            <a:endParaRPr lang="ru-RU" sz="1400" b="0" strike="noStrike" spc="-1">
              <a:latin typeface="XO Oriel"/>
            </a:endParaRPr>
          </a:p>
        </p:txBody>
      </p:sp>
      <p:sp>
        <p:nvSpPr>
          <p:cNvPr id="206" name="object 36"/>
          <p:cNvSpPr/>
          <p:nvPr/>
        </p:nvSpPr>
        <p:spPr bwMode="auto">
          <a:xfrm>
            <a:off x="6147360" y="5297400"/>
            <a:ext cx="2441519" cy="286199"/>
          </a:xfrm>
          <a:prstGeom prst="rect">
            <a:avLst/>
          </a:prstGeom>
          <a:noFill/>
          <a:ln w="0">
            <a:solidFill>
              <a:srgbClr val="4F81BD"/>
            </a:solidFill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11520" rIns="0" bIns="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91"/>
              </a:spcBef>
              <a:buNone/>
              <a:defRPr/>
            </a:pPr>
            <a:r>
              <a:rPr lang="ru-RU" sz="1800" b="1" strike="noStrike" spc="-1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sz="1800" b="1" strike="noStrike" spc="-10">
                <a:solidFill>
                  <a:srgbClr val="000000"/>
                </a:solidFill>
                <a:latin typeface="Arial"/>
                <a:ea typeface="DejaVu Sans"/>
              </a:rPr>
              <a:t>20</a:t>
            </a:r>
            <a:r>
              <a:rPr lang="ru-RU" sz="1800" b="1" strike="noStrike" spc="-10">
                <a:solidFill>
                  <a:srgbClr val="000000"/>
                </a:solidFill>
                <a:latin typeface="Arial"/>
                <a:ea typeface="DejaVu Sans"/>
              </a:rPr>
              <a:t> раб. дня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07" name="TextBox 14"/>
          <p:cNvSpPr/>
          <p:nvPr/>
        </p:nvSpPr>
        <p:spPr bwMode="auto">
          <a:xfrm>
            <a:off x="5833800" y="5774400"/>
            <a:ext cx="3227400" cy="704879"/>
          </a:xfrm>
          <a:prstGeom prst="rect">
            <a:avLst/>
          </a:prstGeom>
          <a:noFill/>
          <a:ln w="10052">
            <a:solidFill>
              <a:srgbClr val="12489A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44280" rIns="0" bIns="0" anchor="ctr">
            <a:noAutofit/>
          </a:bodyPr>
          <a:lstStyle/>
          <a:p>
            <a:pPr marL="221760" algn="ctr">
              <a:lnSpc>
                <a:spcPts val="1780"/>
              </a:lnSpc>
              <a:spcBef>
                <a:spcPts val="349"/>
              </a:spcBef>
              <a:buNone/>
              <a:tabLst>
                <a:tab pos="0" algn="l"/>
              </a:tabLst>
              <a:defRPr/>
            </a:pPr>
            <a:r>
              <a:rPr lang="ru-RU" sz="14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Схема расположения ЗУ</a:t>
            </a:r>
            <a:endParaRPr lang="ru-RU" sz="1400" b="0" strike="noStrike" spc="-1">
              <a:latin typeface="XO Oriel"/>
            </a:endParaRPr>
          </a:p>
          <a:p>
            <a:pPr marL="221760" algn="ctr">
              <a:lnSpc>
                <a:spcPts val="1780"/>
              </a:lnSpc>
              <a:spcBef>
                <a:spcPts val="349"/>
              </a:spcBef>
              <a:buNone/>
              <a:tabLst>
                <a:tab pos="0" algn="l"/>
              </a:tabLst>
              <a:defRPr/>
            </a:pPr>
            <a:r>
              <a:rPr lang="ru-RU" sz="14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Выписка ЕГРН о ЗУ</a:t>
            </a:r>
            <a:endParaRPr lang="ru-RU" sz="1400" b="0" strike="noStrike" spc="-1">
              <a:latin typeface="XO Oriel"/>
            </a:endParaRPr>
          </a:p>
        </p:txBody>
      </p:sp>
      <p:sp>
        <p:nvSpPr>
          <p:cNvPr id="208" name="TextBox 16"/>
          <p:cNvSpPr/>
          <p:nvPr/>
        </p:nvSpPr>
        <p:spPr bwMode="auto">
          <a:xfrm>
            <a:off x="15583680" y="5763600"/>
            <a:ext cx="2791800" cy="711360"/>
          </a:xfrm>
          <a:prstGeom prst="rect">
            <a:avLst/>
          </a:prstGeom>
          <a:noFill/>
          <a:ln w="10052">
            <a:solidFill>
              <a:srgbClr val="12489A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44280" rIns="0" bIns="0" anchor="ctr">
            <a:noAutofit/>
          </a:bodyPr>
          <a:lstStyle/>
          <a:p>
            <a:pPr marL="221760" algn="ctr">
              <a:lnSpc>
                <a:spcPts val="1780"/>
              </a:lnSpc>
              <a:spcBef>
                <a:spcPts val="349"/>
              </a:spcBef>
              <a:buNone/>
              <a:tabLst>
                <a:tab pos="0" algn="l"/>
              </a:tabLst>
              <a:defRPr/>
            </a:pPr>
            <a:r>
              <a:rPr lang="ru-RU" sz="14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Протокол о результатах</a:t>
            </a:r>
            <a:endParaRPr lang="ru-RU" sz="1400" b="0" strike="noStrike" spc="-1">
              <a:latin typeface="XO Oriel"/>
            </a:endParaRPr>
          </a:p>
          <a:p>
            <a:pPr marL="221760" algn="ctr">
              <a:lnSpc>
                <a:spcPts val="1780"/>
              </a:lnSpc>
              <a:spcBef>
                <a:spcPts val="349"/>
              </a:spcBef>
              <a:buNone/>
              <a:tabLst>
                <a:tab pos="0" algn="l"/>
              </a:tabLst>
              <a:defRPr/>
            </a:pPr>
            <a:r>
              <a:rPr lang="ru-RU" sz="14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аукциона</a:t>
            </a:r>
            <a:endParaRPr lang="ru-RU" sz="1400" b="0" strike="noStrike" spc="-1">
              <a:latin typeface="XO Oriel"/>
            </a:endParaRPr>
          </a:p>
          <a:p>
            <a:pPr marL="221760" algn="ctr">
              <a:lnSpc>
                <a:spcPts val="1780"/>
              </a:lnSpc>
              <a:spcBef>
                <a:spcPts val="349"/>
              </a:spcBef>
              <a:buNone/>
              <a:tabLst>
                <a:tab pos="0" algn="l"/>
              </a:tabLst>
              <a:defRPr/>
            </a:pPr>
            <a:r>
              <a:rPr lang="en-US" sz="1400" b="0" i="1" u="sng" strike="noStrike" spc="-1">
                <a:solidFill>
                  <a:srgbClr val="0000FF"/>
                </a:solidFill>
                <a:latin typeface="XO Oriel"/>
                <a:ea typeface="DejaVu Sans"/>
                <a:hlinkClick r:id="rId9" tooltip="http://uizo.ru/torgi/"/>
              </a:rPr>
              <a:t>http://uizo.ru/torgi/</a:t>
            </a:r>
            <a:endParaRPr lang="ru-RU" sz="1400" b="0" strike="noStrike" spc="-1">
              <a:latin typeface="XO Oriel"/>
            </a:endParaRPr>
          </a:p>
        </p:txBody>
      </p:sp>
      <p:pic>
        <p:nvPicPr>
          <p:cNvPr id="209" name="Рисунок 74"/>
          <p:cNvPicPr/>
          <p:nvPr/>
        </p:nvPicPr>
        <p:blipFill>
          <a:blip r:embed="rId3"/>
          <a:stretch/>
        </p:blipFill>
        <p:spPr bwMode="auto">
          <a:xfrm>
            <a:off x="15425280" y="4309560"/>
            <a:ext cx="44640" cy="2496240"/>
          </a:xfrm>
          <a:prstGeom prst="rect">
            <a:avLst/>
          </a:prstGeom>
          <a:ln w="0">
            <a:noFill/>
          </a:ln>
        </p:spPr>
      </p:pic>
      <p:sp>
        <p:nvSpPr>
          <p:cNvPr id="210" name="object 18"/>
          <p:cNvSpPr/>
          <p:nvPr/>
        </p:nvSpPr>
        <p:spPr bwMode="auto">
          <a:xfrm>
            <a:off x="11273040" y="6777720"/>
            <a:ext cx="2459160" cy="1195560"/>
          </a:xfrm>
          <a:prstGeom prst="rect">
            <a:avLst/>
          </a:prstGeom>
          <a:noFill/>
          <a:ln w="10052">
            <a:solidFill>
              <a:srgbClr val="12489A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44280" rIns="0" bIns="0" anchor="ctr">
            <a:noAutofit/>
          </a:bodyPr>
          <a:lstStyle/>
          <a:p>
            <a:pPr marL="564840" indent="-343080">
              <a:lnSpc>
                <a:spcPts val="1780"/>
              </a:lnSpc>
              <a:spcBef>
                <a:spcPts val="349"/>
              </a:spcBef>
              <a:buClr>
                <a:srgbClr val="043C92"/>
              </a:buClr>
              <a:buFont typeface="Arial"/>
              <a:buAutoNum type="arabicPeriod"/>
              <a:defRPr/>
            </a:pPr>
            <a:r>
              <a:rPr lang="ru-RU" sz="16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Квитанция для оплаты</a:t>
            </a:r>
            <a:endParaRPr lang="ru-RU" sz="1600" b="0" strike="noStrike" spc="-1">
              <a:latin typeface="XO Oriel"/>
            </a:endParaRPr>
          </a:p>
        </p:txBody>
      </p:sp>
      <p:sp>
        <p:nvSpPr>
          <p:cNvPr id="211" name="TextBox 22"/>
          <p:cNvSpPr/>
          <p:nvPr/>
        </p:nvSpPr>
        <p:spPr bwMode="auto">
          <a:xfrm>
            <a:off x="14143680" y="2836440"/>
            <a:ext cx="2703600" cy="1476360"/>
          </a:xfrm>
          <a:prstGeom prst="rect">
            <a:avLst/>
          </a:prstGeom>
          <a:noFill/>
          <a:ln w="3175">
            <a:solidFill>
              <a:srgbClr val="000000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  <a:defRPr/>
            </a:pPr>
            <a:r>
              <a:rPr lang="ru-RU" sz="18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Участие в аукционе (лично)</a:t>
            </a:r>
            <a:endParaRPr lang="ru-RU" sz="1800" b="0" strike="noStrike" spc="-1">
              <a:latin typeface="XO Oriel"/>
            </a:endParaRPr>
          </a:p>
          <a:p>
            <a:pPr>
              <a:lnSpc>
                <a:spcPct val="100000"/>
              </a:lnSpc>
              <a:buNone/>
              <a:defRPr/>
            </a:pPr>
            <a:r>
              <a:rPr lang="ru-RU" sz="18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Оплата остатка по реквизитам  договора (через Банк)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12" name="object 36"/>
          <p:cNvSpPr/>
          <p:nvPr/>
        </p:nvSpPr>
        <p:spPr bwMode="auto">
          <a:xfrm>
            <a:off x="15697800" y="5297400"/>
            <a:ext cx="2406960" cy="285480"/>
          </a:xfrm>
          <a:prstGeom prst="rect">
            <a:avLst/>
          </a:prstGeom>
          <a:noFill/>
          <a:ln w="0">
            <a:solidFill>
              <a:srgbClr val="4F81BD"/>
            </a:solidFill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11520" rIns="0" bIns="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91"/>
              </a:spcBef>
              <a:buNone/>
              <a:defRPr/>
            </a:pPr>
            <a:r>
              <a:rPr lang="ru-RU" sz="1800" b="1" strike="noStrike" spc="-11">
                <a:solidFill>
                  <a:srgbClr val="000000"/>
                </a:solidFill>
                <a:latin typeface="Arial"/>
                <a:ea typeface="DejaVu Sans"/>
              </a:rPr>
              <a:t>10 раб. дней</a:t>
            </a:r>
            <a:endParaRPr lang="ru-RU" sz="1800" b="0" strike="noStrike" spc="-1">
              <a:latin typeface="XO Oriel"/>
            </a:endParaRPr>
          </a:p>
        </p:txBody>
      </p:sp>
      <p:sp>
        <p:nvSpPr>
          <p:cNvPr id="213" name="TextBox 4"/>
          <p:cNvSpPr/>
          <p:nvPr/>
        </p:nvSpPr>
        <p:spPr bwMode="auto">
          <a:xfrm>
            <a:off x="9585720" y="5763600"/>
            <a:ext cx="2588040" cy="704879"/>
          </a:xfrm>
          <a:prstGeom prst="rect">
            <a:avLst/>
          </a:prstGeom>
          <a:noFill/>
          <a:ln w="10052">
            <a:solidFill>
              <a:srgbClr val="12489A"/>
            </a:solidFill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44280" rIns="0" bIns="0" anchor="ctr">
            <a:noAutofit/>
          </a:bodyPr>
          <a:lstStyle/>
          <a:p>
            <a:pPr algn="ctr">
              <a:lnSpc>
                <a:spcPts val="1780"/>
              </a:lnSpc>
              <a:spcBef>
                <a:spcPts val="349"/>
              </a:spcBef>
              <a:buNone/>
              <a:tabLst>
                <a:tab pos="0" algn="l"/>
              </a:tabLst>
              <a:defRPr/>
            </a:pPr>
            <a:r>
              <a:rPr lang="ru-RU" sz="14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Решение о проведении</a:t>
            </a:r>
            <a:endParaRPr lang="ru-RU" sz="1400" b="0" strike="noStrike" spc="-1">
              <a:latin typeface="XO Oriel"/>
            </a:endParaRPr>
          </a:p>
          <a:p>
            <a:pPr marL="221760" algn="ctr">
              <a:lnSpc>
                <a:spcPts val="1780"/>
              </a:lnSpc>
              <a:spcBef>
                <a:spcPts val="349"/>
              </a:spcBef>
              <a:buNone/>
              <a:tabLst>
                <a:tab pos="0" algn="l"/>
              </a:tabLst>
              <a:defRPr/>
            </a:pPr>
            <a:r>
              <a:rPr lang="ru-RU" sz="1400" b="1" i="1" strike="noStrike" spc="-15">
                <a:solidFill>
                  <a:srgbClr val="043C92"/>
                </a:solidFill>
                <a:latin typeface="Arial"/>
                <a:ea typeface="DejaVu Sans"/>
              </a:rPr>
              <a:t>аукциона </a:t>
            </a:r>
            <a:endParaRPr lang="ru-RU" sz="1400" b="0" strike="noStrike" spc="-1">
              <a:latin typeface="XO Oriel"/>
            </a:endParaRPr>
          </a:p>
        </p:txBody>
      </p:sp>
      <p:sp>
        <p:nvSpPr>
          <p:cNvPr id="214" name="object 2"/>
          <p:cNvSpPr/>
          <p:nvPr/>
        </p:nvSpPr>
        <p:spPr bwMode="auto">
          <a:xfrm>
            <a:off x="2340000" y="1177200"/>
            <a:ext cx="15197040" cy="876960"/>
          </a:xfrm>
          <a:prstGeom prst="rect">
            <a:avLst/>
          </a:prstGeom>
          <a:noFill/>
          <a:ln w="0">
            <a:solidFill>
              <a:srgbClr val="4F81BD"/>
            </a:solidFill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11520" rIns="0" bIns="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91"/>
              </a:spcBef>
              <a:buNone/>
              <a:defRPr/>
            </a:pPr>
            <a:r>
              <a:rPr lang="ru-RU" sz="1800" b="1" strike="noStrike" spc="-11">
                <a:solidFill>
                  <a:srgbClr val="000000"/>
                </a:solidFill>
                <a:latin typeface="Arial"/>
                <a:ea typeface="DejaVu Sans"/>
              </a:rPr>
              <a:t>Обращение в Агентство инвестиционного развития Липецкой области - «одно окно» по сопровождению инвестиционного проекта, тел. +7 (4742) 51-53-68, </a:t>
            </a:r>
            <a:r>
              <a:rPr lang="ru-RU" sz="1800" b="1" u="sng" strike="noStrike" spc="-11">
                <a:solidFill>
                  <a:srgbClr val="000000"/>
                </a:solidFill>
                <a:latin typeface="Arial"/>
                <a:ea typeface="DejaVu Sans"/>
                <a:hlinkClick r:id="rId10" tooltip="http://investinlipetsk.ru/"/>
              </a:rPr>
              <a:t>http://investinlipetsk.ru/</a:t>
            </a:r>
            <a:endParaRPr lang="ru-RU" sz="1800" b="0" strike="noStrike" spc="-1">
              <a:latin typeface="XO Oriel"/>
            </a:endParaRPr>
          </a:p>
          <a:p>
            <a:pPr algn="ctr">
              <a:lnSpc>
                <a:spcPct val="100000"/>
              </a:lnSpc>
              <a:spcBef>
                <a:spcPts val="91"/>
              </a:spcBef>
              <a:buNone/>
              <a:defRPr/>
            </a:pPr>
            <a:endParaRPr lang="ru-RU" sz="2000" b="0" strike="noStrike" spc="-1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ONLYOFFICE/8.3.0.97</Application>
  <PresentationFormat>On-screen Show (4:3)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Оформление презентаций Шаблоны для сотрудников</dc:title>
  <dc:subject/>
  <dc:creator>Чайка Андрей Николаевич</dc:creator>
  <dc:description/>
  <dc:language>ru-RU</dc:language>
  <cp:lastModifiedBy/>
  <cp:revision>97</cp:revision>
  <dcterms:created xsi:type="dcterms:W3CDTF">2022-11-03T10:41:43Z</dcterms:created>
  <dcterms:modified xsi:type="dcterms:W3CDTF">2025-05-13T09:20:10Z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2022-11-03T00:00:00Z</vt:filetime>
  </property>
  <property fmtid="{D5CDD505-2E9C-101B-9397-08002B2CF9AE}" pid="5" name="PresentationFormat">
    <vt:lpwstr>Произвольный</vt:lpwstr>
  </property>
  <property fmtid="{D5CDD505-2E9C-101B-9397-08002B2CF9AE}" pid="6" name="Slides">
    <vt:i4>1</vt:i4>
  </property>
</Properties>
</file>